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3"/>
    <p:sldId id="263" r:id="rId4"/>
    <p:sldId id="258" r:id="rId5"/>
    <p:sldId id="259" r:id="rId6"/>
    <p:sldId id="260" r:id="rId7"/>
    <p:sldId id="266" r:id="rId8"/>
    <p:sldId id="274" r:id="rId9"/>
    <p:sldId id="275" r:id="rId10"/>
    <p:sldId id="265" r:id="rId11"/>
    <p:sldId id="269" r:id="rId12"/>
    <p:sldId id="270" r:id="rId13"/>
    <p:sldId id="276"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45" d="100"/>
          <a:sy n="45" d="100"/>
        </p:scale>
        <p:origin x="7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AE40F18-F55D-4805-968E-C9D2AEAD71AF}" type="datetimeFigureOut">
              <a:rPr lang="en-US" smtClean="0"/>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E7FDFF0-0D61-44D9-B0D2-295942C13E9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5E0DD643-A89F-443A-A4F6-15E524ED71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E0DD643-A89F-443A-A4F6-15E524ED71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E0DD643-A89F-443A-A4F6-15E524ED71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5E0DD643-A89F-443A-A4F6-15E524ED71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5E0DD643-A89F-443A-A4F6-15E524ED715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5E0DD643-A89F-443A-A4F6-15E524ED71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5E0DD643-A89F-443A-A4F6-15E524ED715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E0DD643-A89F-443A-A4F6-15E524ED715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0DD643-A89F-443A-A4F6-15E524ED715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E0DD643-A89F-443A-A4F6-15E524ED71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5E0DD643-A89F-443A-A4F6-15E524ED715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1AD40-A16B-4336-9FF6-691280BED65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DD643-A89F-443A-A4F6-15E524ED715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1AD40-A16B-4336-9FF6-691280BED65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timescolonist.com/authors?author=Carla%20Wilson"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464611" y="1214332"/>
            <a:ext cx="4087306" cy="1147863"/>
          </a:xfrm>
        </p:spPr>
        <p:txBody>
          <a:bodyPr anchor="b">
            <a:normAutofit/>
          </a:bodyPr>
          <a:lstStyle/>
          <a:p>
            <a:pPr algn="l"/>
            <a:r>
              <a:rPr lang="en-US" sz="5400" dirty="0"/>
              <a:t>  </a:t>
            </a:r>
            <a:r>
              <a:rPr lang="en-US" sz="5400" b="1" dirty="0"/>
              <a:t>AQUABOT</a:t>
            </a:r>
            <a:endParaRPr lang="en-US" sz="5400" b="1" dirty="0"/>
          </a:p>
        </p:txBody>
      </p:sp>
      <p:sp>
        <p:nvSpPr>
          <p:cNvPr id="3" name="Subtitle 2"/>
          <p:cNvSpPr>
            <a:spLocks noGrp="1"/>
          </p:cNvSpPr>
          <p:nvPr>
            <p:ph type="subTitle" idx="1"/>
          </p:nvPr>
        </p:nvSpPr>
        <p:spPr>
          <a:xfrm>
            <a:off x="7464611" y="2362194"/>
            <a:ext cx="4087305" cy="3693831"/>
          </a:xfrm>
        </p:spPr>
        <p:txBody>
          <a:bodyPr anchor="t">
            <a:noAutofit/>
          </a:bodyPr>
          <a:lstStyle/>
          <a:p>
            <a:pPr>
              <a:lnSpc>
                <a:spcPct val="150000"/>
              </a:lnSpc>
            </a:pPr>
            <a:r>
              <a:rPr lang="en-US" sz="2800" dirty="0"/>
              <a:t>An  Autonomous Oxygenation Vehicle For Replacing Oxygen Lost In Lakes And Estuaries As A Result Of Eutrophication</a:t>
            </a:r>
            <a:endParaRPr lang="en-US" sz="2800" dirty="0"/>
          </a:p>
        </p:txBody>
      </p:sp>
      <p:sp>
        <p:nvSpPr>
          <p:cNvPr id="9" name="Freeform: Shape 8"/>
          <p:cNvSpPr>
            <a:spLocks noGrp="1" noRot="1" noChangeAspect="1" noMove="1" noResize="1" noEditPoints="1" noAdjustHandles="1" noChangeArrowheads="1" noChangeShapeType="1" noTextEdit="1"/>
          </p:cNvSpPr>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picture containing water, yellow, outdoor, aquatic mammal&#10;&#10;Description automatically generated"/>
          <p:cNvPicPr/>
          <p:nvPr/>
        </p:nvPicPr>
        <p:blipFill rotWithShape="1">
          <a:blip r:embed="rId1">
            <a:extLst>
              <a:ext uri="{28A0092B-C50C-407E-A947-70E740481C1C}">
                <a14:useLocalDpi xmlns:a14="http://schemas.microsoft.com/office/drawing/2010/main" val="0"/>
              </a:ext>
            </a:extLst>
          </a:blip>
          <a:srcRect l="16316" r="21169" b="2"/>
          <a:stretch>
            <a:fill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1186"/>
            <a:ext cx="10515600" cy="923330"/>
          </a:xfrm>
        </p:spPr>
        <p:txBody>
          <a:bodyPr>
            <a:normAutofit/>
          </a:bodyPr>
          <a:lstStyle/>
          <a:p>
            <a:pPr algn="ctr"/>
            <a:r>
              <a:rPr lang="en-US" sz="5400" b="1" dirty="0">
                <a:solidFill>
                  <a:schemeClr val="bg1"/>
                </a:solidFill>
                <a:highlight>
                  <a:srgbClr val="FF0000"/>
                </a:highlight>
              </a:rPr>
              <a:t>Still Not Convinced?</a:t>
            </a:r>
            <a:endParaRPr lang="en-US" sz="5400" b="1" dirty="0">
              <a:solidFill>
                <a:schemeClr val="bg1"/>
              </a:solidFill>
              <a:highlight>
                <a:srgbClr val="FF0000"/>
              </a:highlight>
            </a:endParaRPr>
          </a:p>
        </p:txBody>
      </p:sp>
      <p:sp>
        <p:nvSpPr>
          <p:cNvPr id="3" name="Content Placeholder 2"/>
          <p:cNvSpPr>
            <a:spLocks noGrp="1"/>
          </p:cNvSpPr>
          <p:nvPr>
            <p:ph idx="1"/>
          </p:nvPr>
        </p:nvSpPr>
        <p:spPr>
          <a:xfrm>
            <a:off x="838835" y="1424066"/>
            <a:ext cx="10515600" cy="5068809"/>
          </a:xfrm>
          <a:solidFill>
            <a:srgbClr val="00B0F0"/>
          </a:solidFill>
          <a:ln>
            <a:solidFill>
              <a:srgbClr val="00B0F0"/>
            </a:solidFill>
          </a:ln>
        </p:spPr>
        <p:txBody>
          <a:bodyPr>
            <a:normAutofit fontScale="52500" lnSpcReduction="20000"/>
          </a:bodyPr>
          <a:lstStyle/>
          <a:p>
            <a:pPr marL="0" indent="0" algn="ctr">
              <a:buNone/>
            </a:pPr>
            <a:endParaRPr lang="en-US" dirty="0"/>
          </a:p>
          <a:p>
            <a:pPr marL="0" indent="0" algn="ctr">
              <a:buNone/>
            </a:pPr>
            <a:r>
              <a:rPr lang="en-US" sz="3200" dirty="0"/>
              <a:t>This could happen next in your neighborhood.</a:t>
            </a:r>
            <a:endParaRPr lang="en-US" sz="3200" dirty="0"/>
          </a:p>
          <a:p>
            <a:pPr marL="0" indent="0" algn="ctr">
              <a:lnSpc>
                <a:spcPct val="150000"/>
              </a:lnSpc>
              <a:buNone/>
            </a:pPr>
            <a:r>
              <a:rPr lang="en-US" sz="3200" dirty="0">
                <a:solidFill>
                  <a:schemeClr val="accent5">
                    <a:lumMod val="20000"/>
                    <a:lumOff val="80000"/>
                  </a:schemeClr>
                </a:solidFill>
              </a:rPr>
              <a:t>The City of Victoria, British Columbia, Canada, after exhaustive studies, the CRD (Capital Regional District)  will deploy, (2022) massive air compressors, pipes and diffusers to “remediate” Elk Lake, a public playground area. </a:t>
            </a:r>
            <a:endParaRPr lang="en-US" sz="3200" dirty="0">
              <a:solidFill>
                <a:schemeClr val="accent5">
                  <a:lumMod val="20000"/>
                  <a:lumOff val="80000"/>
                </a:schemeClr>
              </a:solidFill>
            </a:endParaRPr>
          </a:p>
          <a:p>
            <a:pPr marL="0" indent="0" algn="ctr">
              <a:buNone/>
            </a:pPr>
            <a:r>
              <a:rPr lang="en-US" dirty="0"/>
              <a:t>.</a:t>
            </a:r>
            <a:endParaRPr lang="en-US" dirty="0"/>
          </a:p>
          <a:p>
            <a:pPr marL="0" indent="0">
              <a:buNone/>
            </a:pPr>
            <a:endParaRPr lang="en-US" dirty="0"/>
          </a:p>
          <a:p>
            <a:pPr marL="0" indent="0">
              <a:buNone/>
            </a:pPr>
            <a:r>
              <a:rPr lang="en-US" i="1" dirty="0"/>
              <a:t> </a:t>
            </a:r>
            <a:endParaRPr lang="en-US" i="1" dirty="0"/>
          </a:p>
          <a:p>
            <a:pPr marL="0" indent="0">
              <a:buNone/>
            </a:pPr>
            <a:endParaRPr lang="en-US" sz="2000" i="1" dirty="0">
              <a:solidFill>
                <a:srgbClr val="000000"/>
              </a:solidFill>
              <a:effectLst/>
            </a:endParaRPr>
          </a:p>
          <a:p>
            <a:pPr marL="0" indent="0" algn="ctr">
              <a:lnSpc>
                <a:spcPct val="150000"/>
              </a:lnSpc>
              <a:buNone/>
            </a:pPr>
            <a:r>
              <a:rPr lang="en-US" sz="2600" i="1" dirty="0">
                <a:ln/>
                <a:solidFill>
                  <a:schemeClr val="accent5">
                    <a:lumMod val="20000"/>
                    <a:lumOff val="80000"/>
                  </a:schemeClr>
                </a:solidFill>
                <a:effectLst>
                  <a:outerShdw blurRad="38100" dist="25400" dir="5400000" algn="ctr" rotWithShape="0">
                    <a:srgbClr val="6E747A">
                      <a:alpha val="43000"/>
                    </a:srgbClr>
                  </a:outerShdw>
                </a:effectLst>
              </a:rPr>
              <a:t>“The proposed system would deliver 1,150 kilograms of oxygen per day into the bottom level of Elk Lake, CRD says. The in-lake systems are expected to have a capital cost of $1.4 million, with ongoing operational costs of $100,000 to $150,000 per year.”</a:t>
            </a:r>
            <a:endParaRPr lang="en-US" sz="2600" i="1" dirty="0">
              <a:ln/>
              <a:solidFill>
                <a:schemeClr val="accent5">
                  <a:lumMod val="20000"/>
                  <a:lumOff val="80000"/>
                </a:schemeClr>
              </a:solidFill>
              <a:effectLst>
                <a:outerShdw blurRad="38100" dist="25400" dir="5400000" algn="ctr" rotWithShape="0">
                  <a:srgbClr val="6E747A">
                    <a:alpha val="43000"/>
                  </a:srgbClr>
                </a:outerShdw>
              </a:effectLst>
            </a:endParaRPr>
          </a:p>
          <a:p>
            <a:pPr marL="0" indent="0" algn="ctr">
              <a:buNone/>
            </a:pPr>
            <a:r>
              <a:rPr lang="en-US" sz="3400" i="1" dirty="0">
                <a:solidFill>
                  <a:schemeClr val="bg1"/>
                </a:solidFill>
                <a:effectLst/>
              </a:rPr>
              <a:t>Your tax dollars at work?</a:t>
            </a:r>
            <a:endParaRPr lang="en-US" sz="3400" i="1" dirty="0">
              <a:solidFill>
                <a:schemeClr val="bg1"/>
              </a:solidFill>
              <a:effectLst/>
            </a:endParaRPr>
          </a:p>
          <a:p>
            <a:pPr marL="0" indent="0">
              <a:buNone/>
            </a:pPr>
            <a:endParaRPr lang="en-US" sz="2000" dirty="0">
              <a:solidFill>
                <a:srgbClr val="000000"/>
              </a:solidFill>
            </a:endParaRPr>
          </a:p>
          <a:p>
            <a:pPr marL="0" indent="0" algn="ctr">
              <a:buNone/>
            </a:pPr>
            <a:r>
              <a:rPr lang="en-US" sz="4000" dirty="0">
                <a:solidFill>
                  <a:srgbClr val="000000"/>
                </a:solidFill>
              </a:rPr>
              <a:t>Alternatively, deploy Quantity 8 </a:t>
            </a:r>
            <a:r>
              <a:rPr lang="en-US" sz="4000" b="1" dirty="0" err="1">
                <a:solidFill>
                  <a:srgbClr val="000000"/>
                </a:solidFill>
              </a:rPr>
              <a:t>Aquabots</a:t>
            </a:r>
            <a:r>
              <a:rPr lang="en-US" sz="4000" dirty="0">
                <a:solidFill>
                  <a:srgbClr val="000000"/>
                </a:solidFill>
              </a:rPr>
              <a:t> around the Lake for ½ the capital cost….. </a:t>
            </a:r>
            <a:endParaRPr lang="en-US" sz="4000" dirty="0">
              <a:solidFill>
                <a:srgbClr val="000000"/>
              </a:solidFill>
            </a:endParaRPr>
          </a:p>
          <a:p>
            <a:pPr marL="0" indent="0" algn="ctr">
              <a:buNone/>
            </a:pPr>
            <a:r>
              <a:rPr lang="en-US" sz="4000" dirty="0">
                <a:solidFill>
                  <a:srgbClr val="000000"/>
                </a:solidFill>
              </a:rPr>
              <a:t>and enjoy zero operational fees.</a:t>
            </a:r>
            <a:endParaRPr lang="en-US" sz="4000" dirty="0">
              <a:solidFill>
                <a:srgbClr val="000000"/>
              </a:solidFill>
            </a:endParaRPr>
          </a:p>
        </p:txBody>
      </p:sp>
      <p:sp>
        <p:nvSpPr>
          <p:cNvPr id="6" name="Rectangle 3"/>
          <p:cNvSpPr>
            <a:spLocks noChangeArrowheads="1"/>
          </p:cNvSpPr>
          <p:nvPr/>
        </p:nvSpPr>
        <p:spPr bwMode="auto">
          <a:xfrm>
            <a:off x="838835" y="3074353"/>
            <a:ext cx="10427970" cy="861695"/>
          </a:xfrm>
          <a:prstGeom prst="rect">
            <a:avLst/>
          </a:prstGeom>
          <a:solidFill>
            <a:srgbClr val="FFFF00"/>
          </a:solidFill>
          <a:ln>
            <a:noFill/>
          </a:ln>
          <a:effectLst/>
        </p:spPr>
        <p:txBody>
          <a:bodyPr vert="horz" wrap="square" lIns="0" tIns="0" rIns="0" bIns="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Elk Lake’s unpleasant water expected to improve next year with oxygen system.</a:t>
            </a:r>
            <a:endParaRPr kumimoji="0" lang="en-US" altLang="en-US" sz="20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b="1"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US" altLang="en-US" sz="1800" b="0" i="0" u="none" strike="noStrike" cap="none" normalizeH="0" baseline="0" dirty="0">
              <a:ln>
                <a:noFill/>
              </a:ln>
              <a:solidFill>
                <a:schemeClr val="tx1"/>
              </a:solidFill>
              <a:effectLst/>
              <a:latin typeface="Arial" panose="020B0704020202020204" pitchFamily="34" charset="0"/>
            </a:endParaRPr>
          </a:p>
        </p:txBody>
      </p:sp>
      <p:sp>
        <p:nvSpPr>
          <p:cNvPr id="7" name="Rectangle 4"/>
          <p:cNvSpPr>
            <a:spLocks noChangeArrowheads="1"/>
          </p:cNvSpPr>
          <p:nvPr/>
        </p:nvSpPr>
        <p:spPr bwMode="auto">
          <a:xfrm>
            <a:off x="298450" y="-230832"/>
            <a:ext cx="16511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704020202020204" pitchFamily="34" charset="0"/>
              </a:defRPr>
            </a:lvl1pPr>
            <a:lvl2pPr eaLnBrk="0" fontAlgn="base" hangingPunct="0">
              <a:spcBef>
                <a:spcPct val="0"/>
              </a:spcBef>
              <a:spcAft>
                <a:spcPct val="0"/>
              </a:spcAft>
              <a:defRPr>
                <a:solidFill>
                  <a:schemeClr val="tx1"/>
                </a:solidFill>
                <a:latin typeface="Arial" panose="020B0704020202020204" pitchFamily="34" charset="0"/>
              </a:defRPr>
            </a:lvl2pPr>
            <a:lvl3pPr eaLnBrk="0" fontAlgn="base" hangingPunct="0">
              <a:spcBef>
                <a:spcPct val="0"/>
              </a:spcBef>
              <a:spcAft>
                <a:spcPct val="0"/>
              </a:spcAft>
              <a:defRPr>
                <a:solidFill>
                  <a:schemeClr val="tx1"/>
                </a:solidFill>
                <a:latin typeface="Arial" panose="020B0704020202020204" pitchFamily="34" charset="0"/>
              </a:defRPr>
            </a:lvl3pPr>
            <a:lvl4pPr eaLnBrk="0" fontAlgn="base" hangingPunct="0">
              <a:spcBef>
                <a:spcPct val="0"/>
              </a:spcBef>
              <a:spcAft>
                <a:spcPct val="0"/>
              </a:spcAft>
              <a:defRPr>
                <a:solidFill>
                  <a:schemeClr val="tx1"/>
                </a:solidFill>
                <a:latin typeface="Arial" panose="020B0704020202020204" pitchFamily="34" charset="0"/>
              </a:defRPr>
            </a:lvl4pPr>
            <a:lvl5pPr eaLnBrk="0" fontAlgn="base" hangingPunct="0">
              <a:spcBef>
                <a:spcPct val="0"/>
              </a:spcBef>
              <a:spcAft>
                <a:spcPct val="0"/>
              </a:spcAft>
              <a:defRPr>
                <a:solidFill>
                  <a:schemeClr val="tx1"/>
                </a:solidFill>
                <a:latin typeface="Arial" panose="020B0704020202020204" pitchFamily="34" charset="0"/>
              </a:defRPr>
            </a:lvl5pPr>
            <a:lvl6pPr eaLnBrk="0" fontAlgn="base" hangingPunct="0">
              <a:spcBef>
                <a:spcPct val="0"/>
              </a:spcBef>
              <a:spcAft>
                <a:spcPct val="0"/>
              </a:spcAft>
              <a:defRPr>
                <a:solidFill>
                  <a:schemeClr val="tx1"/>
                </a:solidFill>
                <a:latin typeface="Arial" panose="020B0704020202020204" pitchFamily="34" charset="0"/>
              </a:defRPr>
            </a:lvl6pPr>
            <a:lvl7pPr eaLnBrk="0" fontAlgn="base" hangingPunct="0">
              <a:spcBef>
                <a:spcPct val="0"/>
              </a:spcBef>
              <a:spcAft>
                <a:spcPct val="0"/>
              </a:spcAft>
              <a:defRPr>
                <a:solidFill>
                  <a:schemeClr val="tx1"/>
                </a:solidFill>
                <a:latin typeface="Arial" panose="020B0704020202020204" pitchFamily="34" charset="0"/>
              </a:defRPr>
            </a:lvl7pPr>
            <a:lvl8pPr eaLnBrk="0" fontAlgn="base" hangingPunct="0">
              <a:spcBef>
                <a:spcPct val="0"/>
              </a:spcBef>
              <a:spcAft>
                <a:spcPct val="0"/>
              </a:spcAft>
              <a:defRPr>
                <a:solidFill>
                  <a:schemeClr val="tx1"/>
                </a:solidFill>
                <a:latin typeface="Arial" panose="020B0704020202020204" pitchFamily="34" charset="0"/>
              </a:defRPr>
            </a:lvl8pPr>
            <a:lvl9pPr eaLnBrk="0" fontAlgn="base" hangingPunct="0">
              <a:spcBef>
                <a:spcPct val="0"/>
              </a:spcBef>
              <a:spcAft>
                <a:spcPct val="0"/>
              </a:spcAft>
              <a:defRPr>
                <a:solidFill>
                  <a:schemeClr val="tx1"/>
                </a:solidFill>
                <a:latin typeface="Arial" panose="020B07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en-US" sz="3000" b="1" i="0" u="none" strike="noStrike" cap="none" normalizeH="0" baseline="0" dirty="0">
                <a:ln>
                  <a:noFill/>
                </a:ln>
                <a:solidFill>
                  <a:srgbClr val="000000"/>
                </a:solidFill>
                <a:effectLst/>
                <a:latin typeface="inherit"/>
              </a:rPr>
              <a:t>\</a:t>
            </a:r>
            <a:endParaRPr kumimoji="0" lang="en-US" altLang="en-US" sz="3000" b="1" i="0" u="none" strike="noStrike" cap="none" normalizeH="0" baseline="0" dirty="0">
              <a:ln>
                <a:noFill/>
              </a:ln>
              <a:solidFill>
                <a:srgbClr val="000000"/>
              </a:solidFill>
              <a:effectLst/>
              <a:latin typeface="inherit"/>
            </a:endParaRPr>
          </a:p>
        </p:txBody>
      </p:sp>
      <p:sp>
        <p:nvSpPr>
          <p:cNvPr id="9" name="Rectangle 6">
            <a:hlinkClick r:id="rId1"/>
          </p:cNvPr>
          <p:cNvSpPr>
            <a:spLocks noChangeArrowheads="1"/>
          </p:cNvSpPr>
          <p:nvPr/>
        </p:nvSpPr>
        <p:spPr bwMode="auto">
          <a:xfrm>
            <a:off x="4063365" y="3569970"/>
            <a:ext cx="3439795" cy="27686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spAutoFit/>
          </a:bodyPr>
          <a:lstStyle>
            <a:lvl1pPr eaLnBrk="0" fontAlgn="base" hangingPunct="0">
              <a:spcBef>
                <a:spcPct val="0"/>
              </a:spcBef>
              <a:spcAft>
                <a:spcPct val="0"/>
              </a:spcAft>
              <a:defRPr>
                <a:solidFill>
                  <a:schemeClr val="tx1"/>
                </a:solidFill>
                <a:latin typeface="Arial" panose="020B0704020202020204" pitchFamily="34" charset="0"/>
              </a:defRPr>
            </a:lvl1pPr>
            <a:lvl2pPr eaLnBrk="0" fontAlgn="base" hangingPunct="0">
              <a:spcBef>
                <a:spcPct val="0"/>
              </a:spcBef>
              <a:spcAft>
                <a:spcPct val="0"/>
              </a:spcAft>
              <a:defRPr>
                <a:solidFill>
                  <a:schemeClr val="tx1"/>
                </a:solidFill>
                <a:latin typeface="Arial" panose="020B0704020202020204" pitchFamily="34" charset="0"/>
              </a:defRPr>
            </a:lvl2pPr>
            <a:lvl3pPr eaLnBrk="0" fontAlgn="base" hangingPunct="0">
              <a:spcBef>
                <a:spcPct val="0"/>
              </a:spcBef>
              <a:spcAft>
                <a:spcPct val="0"/>
              </a:spcAft>
              <a:defRPr>
                <a:solidFill>
                  <a:schemeClr val="tx1"/>
                </a:solidFill>
                <a:latin typeface="Arial" panose="020B0704020202020204" pitchFamily="34" charset="0"/>
              </a:defRPr>
            </a:lvl3pPr>
            <a:lvl4pPr eaLnBrk="0" fontAlgn="base" hangingPunct="0">
              <a:spcBef>
                <a:spcPct val="0"/>
              </a:spcBef>
              <a:spcAft>
                <a:spcPct val="0"/>
              </a:spcAft>
              <a:defRPr>
                <a:solidFill>
                  <a:schemeClr val="tx1"/>
                </a:solidFill>
                <a:latin typeface="Arial" panose="020B0704020202020204" pitchFamily="34" charset="0"/>
              </a:defRPr>
            </a:lvl4pPr>
            <a:lvl5pPr eaLnBrk="0" fontAlgn="base" hangingPunct="0">
              <a:spcBef>
                <a:spcPct val="0"/>
              </a:spcBef>
              <a:spcAft>
                <a:spcPct val="0"/>
              </a:spcAft>
              <a:defRPr>
                <a:solidFill>
                  <a:schemeClr val="tx1"/>
                </a:solidFill>
                <a:latin typeface="Arial" panose="020B0704020202020204" pitchFamily="34" charset="0"/>
              </a:defRPr>
            </a:lvl5pPr>
            <a:lvl6pPr eaLnBrk="0" fontAlgn="base" hangingPunct="0">
              <a:spcBef>
                <a:spcPct val="0"/>
              </a:spcBef>
              <a:spcAft>
                <a:spcPct val="0"/>
              </a:spcAft>
              <a:defRPr>
                <a:solidFill>
                  <a:schemeClr val="tx1"/>
                </a:solidFill>
                <a:latin typeface="Arial" panose="020B0704020202020204" pitchFamily="34" charset="0"/>
              </a:defRPr>
            </a:lvl6pPr>
            <a:lvl7pPr eaLnBrk="0" fontAlgn="base" hangingPunct="0">
              <a:spcBef>
                <a:spcPct val="0"/>
              </a:spcBef>
              <a:spcAft>
                <a:spcPct val="0"/>
              </a:spcAft>
              <a:defRPr>
                <a:solidFill>
                  <a:schemeClr val="tx1"/>
                </a:solidFill>
                <a:latin typeface="Arial" panose="020B0704020202020204" pitchFamily="34" charset="0"/>
              </a:defRPr>
            </a:lvl7pPr>
            <a:lvl8pPr eaLnBrk="0" fontAlgn="base" hangingPunct="0">
              <a:spcBef>
                <a:spcPct val="0"/>
              </a:spcBef>
              <a:spcAft>
                <a:spcPct val="0"/>
              </a:spcAft>
              <a:defRPr>
                <a:solidFill>
                  <a:schemeClr val="tx1"/>
                </a:solidFill>
                <a:latin typeface="Arial" panose="020B0704020202020204" pitchFamily="34" charset="0"/>
              </a:defRPr>
            </a:lvl8pPr>
            <a:lvl9pPr eaLnBrk="0" fontAlgn="base" hangingPunct="0">
              <a:spcBef>
                <a:spcPct val="0"/>
              </a:spcBef>
              <a:spcAft>
                <a:spcPct val="0"/>
              </a:spcAft>
              <a:defRPr>
                <a:solidFill>
                  <a:schemeClr val="tx1"/>
                </a:solidFill>
                <a:latin typeface="Arial" panose="020B07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en-US" altLang="en-US" sz="1800" b="0" i="0" u="none" strike="noStrike" cap="none" normalizeH="0" baseline="0" dirty="0">
                <a:ln>
                  <a:noFill/>
                </a:ln>
                <a:solidFill>
                  <a:srgbClr val="212529"/>
                </a:solidFill>
                <a:effectLst/>
                <a:latin typeface="Open Sans" panose="020B0606030504020204" pitchFamily="34" charset="0"/>
              </a:rPr>
              <a:t> </a:t>
            </a:r>
            <a:r>
              <a:rPr kumimoji="0" lang="en-US" altLang="en-US" sz="1000" b="0" i="0" u="none" strike="noStrike" cap="none" normalizeH="0" baseline="0" dirty="0">
                <a:ln>
                  <a:noFill/>
                </a:ln>
                <a:solidFill>
                  <a:srgbClr val="212529"/>
                </a:solidFill>
                <a:effectLst/>
                <a:latin typeface="Open Sans" panose="020B0606030504020204" pitchFamily="34" charset="0"/>
              </a:rPr>
              <a:t>Times Colonist   </a:t>
            </a:r>
            <a:r>
              <a:rPr kumimoji="0" lang="en-US" altLang="en-US" sz="1000" b="0" i="0" u="none" strike="noStrike" cap="none" normalizeH="0" baseline="0" dirty="0">
                <a:ln>
                  <a:noFill/>
                </a:ln>
                <a:solidFill>
                  <a:srgbClr val="708090"/>
                </a:solidFill>
                <a:effectLst/>
                <a:latin typeface="Open Sans" panose="020B0606030504020204" pitchFamily="34" charset="0"/>
              </a:rPr>
              <a:t>APRIL 11, 2021</a:t>
            </a:r>
            <a:endParaRPr kumimoji="0" lang="en-US" altLang="en-US" sz="1000" b="0" i="0" u="none" strike="noStrike" cap="none" normalizeH="0" baseline="0" dirty="0">
              <a:ln>
                <a:noFill/>
              </a:ln>
              <a:solidFill>
                <a:schemeClr val="tx1"/>
              </a:solidFill>
              <a:effectLst/>
              <a:latin typeface="Arial" panose="020B07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pPr algn="ctr"/>
            <a:r>
              <a:rPr lang="en-US" sz="4800" b="1" dirty="0">
                <a:solidFill>
                  <a:schemeClr val="bg1"/>
                </a:solidFill>
              </a:rPr>
              <a:t>RESOLVING EUTROPHICATION </a:t>
            </a:r>
            <a:endParaRPr lang="en-US" sz="4800" b="1" dirty="0">
              <a:solidFill>
                <a:schemeClr val="bg1"/>
              </a:solidFill>
            </a:endParaRPr>
          </a:p>
        </p:txBody>
      </p:sp>
      <p:sp>
        <p:nvSpPr>
          <p:cNvPr id="3" name="Text Placeholder 2"/>
          <p:cNvSpPr>
            <a:spLocks noGrp="1"/>
          </p:cNvSpPr>
          <p:nvPr>
            <p:ph type="body" idx="1"/>
          </p:nvPr>
        </p:nvSpPr>
        <p:spPr>
          <a:xfrm>
            <a:off x="2443397" y="1843789"/>
            <a:ext cx="1918741" cy="479685"/>
          </a:xfrm>
          <a:solidFill>
            <a:schemeClr val="accent1">
              <a:lumMod val="40000"/>
              <a:lumOff val="60000"/>
            </a:schemeClr>
          </a:solidFill>
        </p:spPr>
        <p:txBody>
          <a:bodyPr>
            <a:normAutofit/>
          </a:bodyPr>
          <a:lstStyle/>
          <a:p>
            <a:pPr algn="ctr"/>
            <a:r>
              <a:rPr lang="en-US" dirty="0"/>
              <a:t>AQUABOT</a:t>
            </a:r>
            <a:endParaRPr lang="en-US" dirty="0"/>
          </a:p>
        </p:txBody>
      </p:sp>
      <p:sp>
        <p:nvSpPr>
          <p:cNvPr id="4" name="Content Placeholder 3"/>
          <p:cNvSpPr>
            <a:spLocks noGrp="1"/>
          </p:cNvSpPr>
          <p:nvPr>
            <p:ph sz="half" idx="2"/>
          </p:nvPr>
        </p:nvSpPr>
        <p:spPr>
          <a:xfrm>
            <a:off x="839789" y="2505075"/>
            <a:ext cx="4516956" cy="3684588"/>
          </a:xfrm>
          <a:solidFill>
            <a:schemeClr val="tx2">
              <a:lumMod val="40000"/>
              <a:lumOff val="60000"/>
            </a:schemeClr>
          </a:solidFill>
        </p:spPr>
        <p:txBody>
          <a:bodyPr>
            <a:normAutofit fontScale="92500" lnSpcReduction="10000"/>
          </a:bodyPr>
          <a:lstStyle/>
          <a:p>
            <a:endParaRPr lang="en-US" sz="2400" dirty="0"/>
          </a:p>
          <a:p>
            <a:pPr algn="ctr"/>
            <a:r>
              <a:rPr lang="en-US" sz="2400" dirty="0"/>
              <a:t>Operating Costs……. NIL</a:t>
            </a:r>
            <a:endParaRPr lang="en-US" sz="2400" dirty="0"/>
          </a:p>
          <a:p>
            <a:pPr algn="ctr"/>
            <a:r>
              <a:rPr lang="en-US" sz="2400" dirty="0"/>
              <a:t>Capital Costs  Ostensibly 1/2 of a custom engineered installation </a:t>
            </a:r>
            <a:endParaRPr lang="en-US" sz="2400" dirty="0"/>
          </a:p>
          <a:p>
            <a:pPr algn="ctr"/>
            <a:r>
              <a:rPr lang="en-US" sz="2400" dirty="0"/>
              <a:t>Efficiency of Oxygenation &gt;90% </a:t>
            </a:r>
            <a:endParaRPr lang="en-US" sz="2400" dirty="0"/>
          </a:p>
          <a:p>
            <a:pPr algn="ctr"/>
            <a:r>
              <a:rPr lang="en-US" sz="2400" dirty="0"/>
              <a:t>Studies Required? Request template guidelines from us. </a:t>
            </a:r>
            <a:endParaRPr lang="en-US" sz="2400" dirty="0"/>
          </a:p>
          <a:p>
            <a:pPr algn="ctr"/>
            <a:r>
              <a:rPr lang="en-US" sz="2400" dirty="0"/>
              <a:t>24/7 Lake health public reports via </a:t>
            </a:r>
            <a:r>
              <a:rPr lang="en-US" sz="2400" dirty="0" err="1"/>
              <a:t>cel</a:t>
            </a:r>
            <a:r>
              <a:rPr lang="en-US" sz="2400" dirty="0"/>
              <a:t> phone Ap</a:t>
            </a:r>
            <a:endParaRPr lang="en-US" sz="2400" dirty="0"/>
          </a:p>
          <a:p>
            <a:pPr algn="ctr"/>
            <a:r>
              <a:rPr lang="en-US" sz="2400" dirty="0"/>
              <a:t>5 Year </a:t>
            </a:r>
            <a:r>
              <a:rPr lang="en-US" sz="2400" b="1" dirty="0" err="1"/>
              <a:t>Aquabot</a:t>
            </a:r>
            <a:r>
              <a:rPr lang="en-US" sz="2400" dirty="0"/>
              <a:t> warrantee</a:t>
            </a:r>
            <a:endParaRPr lang="en-US" sz="2400" dirty="0"/>
          </a:p>
          <a:p>
            <a:endParaRPr lang="en-US" sz="2400" dirty="0"/>
          </a:p>
        </p:txBody>
      </p:sp>
      <p:sp>
        <p:nvSpPr>
          <p:cNvPr id="5" name="Text Placeholder 4"/>
          <p:cNvSpPr>
            <a:spLocks noGrp="1"/>
          </p:cNvSpPr>
          <p:nvPr>
            <p:ph type="body" sz="quarter" idx="3"/>
          </p:nvPr>
        </p:nvSpPr>
        <p:spPr>
          <a:xfrm>
            <a:off x="7120328" y="1843789"/>
            <a:ext cx="3177915" cy="479685"/>
          </a:xfrm>
          <a:solidFill>
            <a:schemeClr val="accent4"/>
          </a:solidFill>
        </p:spPr>
        <p:txBody>
          <a:bodyPr>
            <a:normAutofit/>
          </a:bodyPr>
          <a:lstStyle/>
          <a:p>
            <a:pPr algn="ctr"/>
            <a:r>
              <a:rPr lang="en-US" dirty="0"/>
              <a:t>Consulting Engineers</a:t>
            </a:r>
            <a:endParaRPr lang="en-US" dirty="0"/>
          </a:p>
        </p:txBody>
      </p:sp>
      <p:sp>
        <p:nvSpPr>
          <p:cNvPr id="6" name="Content Placeholder 5"/>
          <p:cNvSpPr>
            <a:spLocks noGrp="1"/>
          </p:cNvSpPr>
          <p:nvPr>
            <p:ph sz="quarter" idx="4"/>
          </p:nvPr>
        </p:nvSpPr>
        <p:spPr>
          <a:xfrm>
            <a:off x="5531370" y="2505075"/>
            <a:ext cx="5824018" cy="3684588"/>
          </a:xfrm>
          <a:solidFill>
            <a:schemeClr val="accent4"/>
          </a:solidFill>
        </p:spPr>
        <p:txBody>
          <a:bodyPr>
            <a:normAutofit fontScale="92500" lnSpcReduction="10000"/>
          </a:bodyPr>
          <a:lstStyle/>
          <a:p>
            <a:endParaRPr lang="en-US" sz="2400" dirty="0"/>
          </a:p>
          <a:p>
            <a:pPr algn="ctr"/>
            <a:r>
              <a:rPr lang="en-US" sz="2400" dirty="0"/>
              <a:t>Operating Costs 24/7….TBA</a:t>
            </a:r>
            <a:endParaRPr lang="en-US" sz="2400" dirty="0"/>
          </a:p>
          <a:p>
            <a:pPr algn="ctr"/>
            <a:r>
              <a:rPr lang="en-US" sz="2400" dirty="0"/>
              <a:t>Capital Costs ..depends on studies</a:t>
            </a:r>
            <a:endParaRPr lang="en-US" sz="2400" dirty="0"/>
          </a:p>
          <a:p>
            <a:pPr algn="ctr"/>
            <a:r>
              <a:rPr lang="en-US" sz="2400" dirty="0"/>
              <a:t>Efficiency of Oxygenation  &lt;30%</a:t>
            </a:r>
            <a:endParaRPr lang="en-US" sz="2400" dirty="0"/>
          </a:p>
          <a:p>
            <a:pPr algn="ctr"/>
            <a:r>
              <a:rPr lang="en-US" sz="2400" dirty="0"/>
              <a:t>Studies Required.  Definitely </a:t>
            </a:r>
            <a:endParaRPr lang="en-US" sz="2400" dirty="0"/>
          </a:p>
          <a:p>
            <a:pPr algn="ctr"/>
            <a:r>
              <a:rPr lang="en-US" sz="2400" dirty="0"/>
              <a:t>Lake Health reports. Property of  Engineers</a:t>
            </a:r>
            <a:endParaRPr lang="en-US" sz="2400" dirty="0"/>
          </a:p>
          <a:p>
            <a:pPr algn="ctr"/>
            <a:r>
              <a:rPr lang="en-US" sz="2400" dirty="0"/>
              <a:t>Equipment failure to the account of the Public purse. </a:t>
            </a:r>
            <a:endParaRPr lang="en-US" sz="2400" dirty="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nvSpPr>
        <p:spPr>
          <a:xfrm rot="10800000" flipH="1">
            <a:off x="-484" y="-1"/>
            <a:ext cx="6096002"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rot="16200000" flipH="1">
            <a:off x="-152884" y="609601"/>
            <a:ext cx="6858003" cy="5638801"/>
          </a:xfrm>
          <a:prstGeom prst="rect">
            <a:avLst/>
          </a:prstGeom>
          <a:gradFill>
            <a:gsLst>
              <a:gs pos="0">
                <a:schemeClr val="accent1">
                  <a:alpha val="23000"/>
                </a:schemeClr>
              </a:gs>
              <a:gs pos="71000">
                <a:schemeClr val="accent1">
                  <a:lumMod val="50000"/>
                  <a:alpha val="0"/>
                </a:schemeClr>
              </a:gs>
              <a:gs pos="100000">
                <a:srgbClr val="000000">
                  <a:alpha val="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a:spLocks noGrp="1" noRot="1" noChangeAspect="1" noMove="1" noResize="1" noEditPoints="1" noAdjustHandles="1" noChangeArrowheads="1" noChangeShapeType="1" noTextEdit="1"/>
          </p:cNvSpPr>
          <p:nvPr/>
        </p:nvSpPr>
        <p:spPr>
          <a:xfrm rot="10800000" flipH="1">
            <a:off x="-7518" y="2217950"/>
            <a:ext cx="6103518" cy="4640049"/>
          </a:xfrm>
          <a:prstGeom prst="rect">
            <a:avLst/>
          </a:prstGeom>
          <a:gradFill>
            <a:gsLst>
              <a:gs pos="0">
                <a:schemeClr val="accent1">
                  <a:alpha val="0"/>
                </a:schemeClr>
              </a:gs>
              <a:gs pos="72000">
                <a:srgbClr val="000000">
                  <a:alpha val="21000"/>
                </a:srgb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a:spLocks noGrp="1" noRot="1" noChangeAspect="1" noMove="1" noResize="1" noEditPoints="1" noAdjustHandles="1" noChangeArrowheads="1" noChangeShapeType="1" noTextEdit="1"/>
          </p:cNvSpPr>
          <p:nvPr/>
        </p:nvSpPr>
        <p:spPr>
          <a:xfrm rot="4137312">
            <a:off x="565239" y="1211422"/>
            <a:ext cx="4640488" cy="4640488"/>
          </a:xfrm>
          <a:prstGeom prst="ellipse">
            <a:avLst/>
          </a:prstGeom>
          <a:gradFill>
            <a:gsLst>
              <a:gs pos="53000">
                <a:schemeClr val="accent1">
                  <a:alpha val="0"/>
                </a:schemeClr>
              </a:gs>
              <a:gs pos="100000">
                <a:schemeClr val="accent1">
                  <a:lumMod val="40000"/>
                  <a:lumOff val="60000"/>
                  <a:alpha val="1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a:spLocks noGrp="1" noRot="1" noChangeAspect="1" noMove="1" noResize="1" noEditPoints="1" noAdjustHandles="1" noChangeArrowheads="1" noChangeShapeType="1" noTextEdit="1"/>
          </p:cNvSpPr>
          <p:nvPr/>
        </p:nvSpPr>
        <p:spPr>
          <a:xfrm rot="10800000" flipH="1">
            <a:off x="-7519" y="0"/>
            <a:ext cx="6103519" cy="6870700"/>
          </a:xfrm>
          <a:prstGeom prst="rect">
            <a:avLst/>
          </a:prstGeom>
          <a:gradFill>
            <a:gsLst>
              <a:gs pos="24000">
                <a:schemeClr val="accent1">
                  <a:alpha val="0"/>
                </a:schemeClr>
              </a:gs>
              <a:gs pos="100000">
                <a:srgbClr val="000000">
                  <a:alpha val="71000"/>
                </a:srgb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69788" y="2654490"/>
            <a:ext cx="4567686" cy="3220382"/>
          </a:xfrm>
        </p:spPr>
        <p:txBody>
          <a:bodyPr vert="horz" lIns="91440" tIns="45720" rIns="91440" bIns="45720" rtlCol="0" anchor="t">
            <a:normAutofit/>
          </a:bodyPr>
          <a:lstStyle/>
          <a:p>
            <a:pPr algn="r"/>
            <a:r>
              <a:rPr lang="en-US" sz="4800">
                <a:solidFill>
                  <a:srgbClr val="FFFFFF"/>
                </a:solidFill>
              </a:rPr>
              <a:t>SCIENTIFIC RESEARCH FOR MARINE FAUNA</a:t>
            </a:r>
            <a:endParaRPr lang="en-US" sz="4800">
              <a:solidFill>
                <a:srgbClr val="FFFFFF"/>
              </a:solidFill>
            </a:endParaRPr>
          </a:p>
        </p:txBody>
      </p:sp>
      <p:pic>
        <p:nvPicPr>
          <p:cNvPr id="3" name="Picture 2"/>
          <p:cNvPicPr>
            <a:picLocks noChangeAspect="1"/>
          </p:cNvPicPr>
          <p:nvPr/>
        </p:nvPicPr>
        <p:blipFill rotWithShape="1">
          <a:blip r:embed="rId1">
            <a:extLst>
              <a:ext uri="{28A0092B-C50C-407E-A947-70E740481C1C}">
                <a14:useLocalDpi xmlns:a14="http://schemas.microsoft.com/office/drawing/2010/main" val="0"/>
              </a:ext>
            </a:extLst>
          </a:blip>
          <a:srcRect r="81"/>
          <a:stretch>
            <a:fillRect/>
          </a:stretch>
        </p:blipFill>
        <p:spPr>
          <a:xfrm>
            <a:off x="6553199" y="457200"/>
            <a:ext cx="5181602" cy="5943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3467" y="321734"/>
            <a:ext cx="10905066" cy="1135737"/>
          </a:xfrm>
        </p:spPr>
        <p:txBody>
          <a:bodyPr>
            <a:normAutofit/>
          </a:bodyPr>
          <a:lstStyle/>
          <a:p>
            <a:pPr algn="ctr"/>
            <a:r>
              <a:rPr lang="en-US" sz="3600" dirty="0"/>
              <a:t>What is Eutrophication?</a:t>
            </a:r>
            <a:endParaRPr lang="en-US" sz="3600" dirty="0"/>
          </a:p>
        </p:txBody>
      </p:sp>
      <p:sp>
        <p:nvSpPr>
          <p:cNvPr id="3" name="Content Placeholder 2"/>
          <p:cNvSpPr>
            <a:spLocks noGrp="1"/>
          </p:cNvSpPr>
          <p:nvPr>
            <p:ph idx="1"/>
          </p:nvPr>
        </p:nvSpPr>
        <p:spPr>
          <a:xfrm>
            <a:off x="506730" y="1139825"/>
            <a:ext cx="5399405" cy="5307330"/>
          </a:xfrm>
        </p:spPr>
        <p:txBody>
          <a:bodyPr>
            <a:noAutofit/>
          </a:bodyPr>
          <a:lstStyle/>
          <a:p>
            <a:pPr marL="0" indent="0" algn="ctr">
              <a:lnSpc>
                <a:spcPct val="100000"/>
              </a:lnSpc>
              <a:buNone/>
            </a:pPr>
            <a:r>
              <a:rPr lang="en-US" sz="2000" b="0" i="0" dirty="0">
                <a:effectLst/>
              </a:rPr>
              <a:t>It’s a problem that should matter to </a:t>
            </a:r>
            <a:r>
              <a:rPr lang="en-US" sz="2400" b="0" i="0" dirty="0">
                <a:effectLst/>
              </a:rPr>
              <a:t>you</a:t>
            </a:r>
            <a:r>
              <a:rPr lang="en-US" sz="2000" b="0" i="0" dirty="0">
                <a:effectLst/>
              </a:rPr>
              <a:t>, whether you live near lakes or oceans or not. That’s because it begins wherever people live; and ends with collateral impairment to resources, we all use and enjoy. It all starts when nutrients get into lakes and oceans. Remember, what’s waste to humans can be food to plants and other creatures. Nutrients feed blue green algae, like they do other plants. Blue green algae grows and blocks sunlight. Plants die without sunlight. Eventually, the blue green algae dies too. Aerobic bacteria digest the dead plants, </a:t>
            </a:r>
            <a:r>
              <a:rPr lang="en-US" sz="2000" b="0" i="0" u="sng" dirty="0">
                <a:effectLst/>
              </a:rPr>
              <a:t>using up remaining oxygen</a:t>
            </a:r>
            <a:r>
              <a:rPr lang="en-US" sz="2000" b="0" i="0" dirty="0">
                <a:effectLst/>
              </a:rPr>
              <a:t>, and giving off carbon dioxide. If they can’t swim away, fish and other wildlife become unhealthy, or </a:t>
            </a:r>
            <a:r>
              <a:rPr lang="en-US" sz="2000" b="0" i="0" u="sng" dirty="0">
                <a:effectLst/>
              </a:rPr>
              <a:t>die without oxygen. </a:t>
            </a:r>
            <a:endParaRPr lang="en-US" sz="2000" u="sng" dirty="0"/>
          </a:p>
        </p:txBody>
      </p:sp>
      <p:grpSp>
        <p:nvGrpSpPr>
          <p:cNvPr id="5125" name="Group 72"/>
          <p:cNvGrpSpPr>
            <a:grpSpLocks noGrp="1" noRot="1" noChangeAspect="1" noMove="1" noResize="1" noUngrp="1"/>
          </p:cNvGrpSpPr>
          <p:nvPr/>
        </p:nvGrpSpPr>
        <p:grpSpPr>
          <a:xfrm>
            <a:off x="0" y="4601497"/>
            <a:ext cx="1014060" cy="2017580"/>
            <a:chOff x="0" y="4601497"/>
            <a:chExt cx="1014060" cy="2017580"/>
          </a:xfrm>
        </p:grpSpPr>
        <p:sp>
          <p:nvSpPr>
            <p:cNvPr id="74" name="Isosceles Triangle 73"/>
            <p:cNvSpPr/>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Eutrophication Process"/>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906136" y="2220845"/>
            <a:ext cx="5642396" cy="3145634"/>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p:cNvGrpSpPr>
            <a:grpSpLocks noGrp="1" noRot="1" noChangeAspect="1" noMove="1" noResize="1" noUngrp="1"/>
          </p:cNvGrpSpPr>
          <p:nvPr/>
        </p:nvGrpSpPr>
        <p:grpSpPr>
          <a:xfrm>
            <a:off x="11219290" y="1"/>
            <a:ext cx="972709" cy="1935307"/>
            <a:chOff x="10918968" y="713127"/>
            <a:chExt cx="1273032" cy="2532832"/>
          </a:xfrm>
        </p:grpSpPr>
        <p:sp>
          <p:nvSpPr>
            <p:cNvPr id="78" name="Rectangle 77"/>
            <p:cNvSpPr/>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85216"/>
            <a:ext cx="10515600" cy="1325563"/>
          </a:xfrm>
        </p:spPr>
        <p:txBody>
          <a:bodyPr>
            <a:normAutofit fontScale="90000"/>
          </a:bodyPr>
          <a:lstStyle/>
          <a:p>
            <a:pPr algn="ctr"/>
            <a:br>
              <a:rPr lang="en-US" sz="2800" b="1" i="0" dirty="0">
                <a:solidFill>
                  <a:schemeClr val="bg1"/>
                </a:solidFill>
                <a:effectLst/>
                <a:latin typeface="Calibri" panose="020F0502020204030204" pitchFamily="34" charset="0"/>
                <a:cs typeface="Calibri" panose="020F0502020204030204" pitchFamily="34" charset="0"/>
              </a:rPr>
            </a:br>
            <a:r>
              <a:rPr lang="en-US" sz="4800" b="1" i="0" dirty="0">
                <a:solidFill>
                  <a:schemeClr val="bg1"/>
                </a:solidFill>
                <a:effectLst/>
                <a:latin typeface="+mn-lt"/>
                <a:cs typeface="Calibri" panose="020F0502020204030204" pitchFamily="34" charset="0"/>
              </a:rPr>
              <a:t>Lakes Are Losing Oxygen </a:t>
            </a:r>
            <a:br>
              <a:rPr lang="en-US" sz="4800" b="1" i="0" dirty="0">
                <a:solidFill>
                  <a:schemeClr val="bg1"/>
                </a:solidFill>
                <a:effectLst/>
                <a:latin typeface="+mn-lt"/>
              </a:rPr>
            </a:br>
            <a:endParaRPr lang="en-US" sz="4800" dirty="0">
              <a:solidFill>
                <a:schemeClr val="bg1"/>
              </a:solidFill>
              <a:latin typeface="+mn-lt"/>
            </a:endParaRPr>
          </a:p>
        </p:txBody>
      </p:sp>
      <p:sp>
        <p:nvSpPr>
          <p:cNvPr id="2054" name="Content Placeholder 2053"/>
          <p:cNvSpPr>
            <a:spLocks noGrp="1"/>
          </p:cNvSpPr>
          <p:nvPr>
            <p:ph idx="1"/>
          </p:nvPr>
        </p:nvSpPr>
        <p:spPr>
          <a:xfrm>
            <a:off x="7546975" y="3784600"/>
            <a:ext cx="3803650" cy="2392045"/>
          </a:xfrm>
        </p:spPr>
        <p:txBody>
          <a:bodyPr anchor="ctr">
            <a:normAutofit lnSpcReduction="20000"/>
          </a:bodyPr>
          <a:lstStyle/>
          <a:p>
            <a:pPr marL="0" indent="0" algn="ctr">
              <a:lnSpc>
                <a:spcPct val="150000"/>
              </a:lnSpc>
              <a:buNone/>
            </a:pPr>
            <a:r>
              <a:rPr lang="en-US" dirty="0"/>
              <a:t>Climate change is also contributing to falling oxygen levels in lakes across the world. </a:t>
            </a:r>
            <a:endParaRPr lang="en-US" dirty="0"/>
          </a:p>
        </p:txBody>
      </p:sp>
      <p:sp>
        <p:nvSpPr>
          <p:cNvPr id="9" name="TextBox 8"/>
          <p:cNvSpPr txBox="1"/>
          <p:nvPr/>
        </p:nvSpPr>
        <p:spPr>
          <a:xfrm>
            <a:off x="900430" y="2315210"/>
            <a:ext cx="10450195" cy="1383665"/>
          </a:xfrm>
          <a:prstGeom prst="rect">
            <a:avLst/>
          </a:prstGeom>
          <a:noFill/>
        </p:spPr>
        <p:txBody>
          <a:bodyPr wrap="square">
            <a:spAutoFit/>
          </a:bodyPr>
          <a:lstStyle/>
          <a:p>
            <a:r>
              <a:rPr lang="en-US" sz="2800" b="0" i="0" dirty="0">
                <a:solidFill>
                  <a:srgbClr val="222222"/>
                </a:solidFill>
                <a:effectLst/>
              </a:rPr>
              <a:t>Declines in dissolved oxygen in freshwater are 2.75 to 9.3 times greater than observed in the world’s oceans and are threatening essential lake ecosystem dynamics. </a:t>
            </a:r>
            <a:endParaRPr lang="en-US" sz="2800" b="0" i="0" dirty="0">
              <a:solidFill>
                <a:srgbClr val="222222"/>
              </a:solidFill>
              <a:effectLst/>
            </a:endParaRPr>
          </a:p>
        </p:txBody>
      </p:sp>
      <p:pic>
        <p:nvPicPr>
          <p:cNvPr id="2052" name="Picture 4" descr="Oxygen Levels Dropping in US and European Lakes: Study | The Scientist  Magazin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00195" y="3808045"/>
            <a:ext cx="6045248" cy="2418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blinds/>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a:spLocks noGrp="1" noRot="1" noChangeAspect="1" noMove="1" noResize="1" noEditPoints="1" noAdjustHandles="1" noChangeArrowheads="1" noChangeShapeType="1" noTextEdit="1"/>
          </p:cNvSpPr>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85216"/>
            <a:ext cx="10515600" cy="1325563"/>
          </a:xfrm>
        </p:spPr>
        <p:txBody>
          <a:bodyPr>
            <a:normAutofit/>
          </a:bodyPr>
          <a:lstStyle/>
          <a:p>
            <a:r>
              <a:rPr lang="en-US" sz="3700" b="1" i="0" dirty="0">
                <a:solidFill>
                  <a:schemeClr val="bg1"/>
                </a:solidFill>
                <a:effectLst/>
                <a:latin typeface="Calibri" panose="020F0502020204030204" pitchFamily="34" charset="0"/>
                <a:cs typeface="Calibri" panose="020F0502020204030204" pitchFamily="34" charset="0"/>
              </a:rPr>
              <a:t> </a:t>
            </a:r>
            <a:br>
              <a:rPr lang="en-US" sz="3700" b="1" i="0" dirty="0">
                <a:solidFill>
                  <a:schemeClr val="bg1"/>
                </a:solidFill>
                <a:effectLst/>
                <a:latin typeface="Calibri" panose="020F0502020204030204" pitchFamily="34" charset="0"/>
                <a:cs typeface="Calibri" panose="020F0502020204030204" pitchFamily="34" charset="0"/>
              </a:rPr>
            </a:br>
            <a:r>
              <a:rPr lang="en-US" sz="3700" b="1" i="0" dirty="0">
                <a:solidFill>
                  <a:schemeClr val="bg1"/>
                </a:solidFill>
                <a:effectLst/>
                <a:latin typeface="Calibri" panose="020F0502020204030204" pitchFamily="34" charset="0"/>
                <a:cs typeface="Calibri" panose="020F0502020204030204" pitchFamily="34" charset="0"/>
              </a:rPr>
              <a:t>Algae Blooms Could Spew Lethal Toxins Into the   Air </a:t>
            </a:r>
            <a:endParaRPr lang="en-US" sz="3700" dirty="0">
              <a:solidFill>
                <a:schemeClr val="bg1"/>
              </a:solidFill>
            </a:endParaRPr>
          </a:p>
        </p:txBody>
      </p:sp>
      <p:pic>
        <p:nvPicPr>
          <p:cNvPr id="3074" name="Picture 2" descr="Algal Blooms Could Spew Lethal Toxins Into the Air, New Study Suggests"/>
          <p:cNvPicPr>
            <a:picLocks noChangeAspect="1" noChangeArrowheads="1"/>
          </p:cNvPicPr>
          <p:nvPr/>
        </p:nvPicPr>
        <p:blipFill rotWithShape="1">
          <a:blip r:embed="rId1">
            <a:extLst>
              <a:ext uri="{28A0092B-C50C-407E-A947-70E740481C1C}">
                <a14:useLocalDpi xmlns:a14="http://schemas.microsoft.com/office/drawing/2010/main" val="0"/>
              </a:ext>
            </a:extLst>
          </a:blip>
          <a:srcRect l="4162" r="-3" b="-3"/>
          <a:stretch>
            <a:fillRect/>
          </a:stretch>
        </p:blipFill>
        <p:spPr bwMode="auto">
          <a:xfrm>
            <a:off x="841375" y="2516505"/>
            <a:ext cx="5241925" cy="3076575"/>
          </a:xfrm>
          <a:prstGeom prst="rect">
            <a:avLst/>
          </a:prstGeom>
          <a:noFill/>
          <a:extLst>
            <a:ext uri="{909E8E84-426E-40DD-AFC4-6F175D3DCCD1}">
              <a14:hiddenFill xmlns:a14="http://schemas.microsoft.com/office/drawing/2010/main">
                <a:solidFill>
                  <a:srgbClr val="FFFFFF"/>
                </a:solidFill>
              </a14:hiddenFill>
            </a:ext>
          </a:extLst>
        </p:spPr>
      </p:pic>
      <p:sp>
        <p:nvSpPr>
          <p:cNvPr id="3078" name="Content Placeholder 3077"/>
          <p:cNvSpPr>
            <a:spLocks noGrp="1"/>
          </p:cNvSpPr>
          <p:nvPr>
            <p:ph idx="1"/>
          </p:nvPr>
        </p:nvSpPr>
        <p:spPr>
          <a:xfrm>
            <a:off x="6277610" y="2516505"/>
            <a:ext cx="5073015" cy="3825240"/>
          </a:xfrm>
        </p:spPr>
        <p:txBody>
          <a:bodyPr anchor="ctr">
            <a:normAutofit fontScale="82500" lnSpcReduction="20000"/>
          </a:bodyPr>
          <a:lstStyle/>
          <a:p>
            <a:pPr>
              <a:lnSpc>
                <a:spcPct val="110000"/>
              </a:lnSpc>
            </a:pPr>
            <a:r>
              <a:rPr lang="en-US" dirty="0">
                <a:latin typeface="Calibri" panose="020F0502020204030204" pitchFamily="34" charset="0"/>
                <a:cs typeface="Calibri" panose="020F0502020204030204" pitchFamily="34" charset="0"/>
              </a:rPr>
              <a:t>Algae blooms have already been shown to kill the fish that swim in the water they infest or the animals that drink from it. Now, new research indicates they could even poison the air. </a:t>
            </a:r>
            <a:endParaRPr lang="en-US" dirty="0">
              <a:latin typeface="Calibri" panose="020F0502020204030204" pitchFamily="34" charset="0"/>
              <a:cs typeface="Calibri" panose="020F0502020204030204" pitchFamily="34" charset="0"/>
            </a:endParaRPr>
          </a:p>
          <a:p>
            <a:pPr marL="0" indent="0" algn="ctr">
              <a:lnSpc>
                <a:spcPct val="120000"/>
              </a:lnSpc>
              <a:buNone/>
            </a:pPr>
            <a:r>
              <a:rPr lang="en-US" dirty="0">
                <a:latin typeface="Calibri" panose="020F0502020204030204" pitchFamily="34" charset="0"/>
                <a:cs typeface="Calibri" panose="020F0502020204030204" pitchFamily="34" charset="0"/>
              </a:rPr>
              <a:t>Scientists for the first time detected an airborne instance of the algal toxin anatoxin-a (ATX), also known </a:t>
            </a:r>
            <a:r>
              <a:rPr lang="en-US" dirty="0">
                <a:highlight>
                  <a:srgbClr val="FFFF00"/>
                </a:highlight>
                <a:latin typeface="Calibri" panose="020F0502020204030204" pitchFamily="34" charset="0"/>
                <a:cs typeface="Calibri" panose="020F0502020204030204" pitchFamily="34" charset="0"/>
              </a:rPr>
              <a:t>as "very fast death factor."</a:t>
            </a:r>
            <a:endParaRPr lang="en-US" dirty="0">
              <a:highlight>
                <a:srgbClr val="FFFF00"/>
              </a:highlight>
              <a:latin typeface="Calibri" panose="020F0502020204030204" pitchFamily="34" charset="0"/>
              <a:cs typeface="Calibri" panose="020F0502020204030204" pitchFamily="34" charset="0"/>
            </a:endParaRPr>
          </a:p>
        </p:txBody>
      </p:sp>
      <p:sp>
        <p:nvSpPr>
          <p:cNvPr id="9" name="TextBox 8"/>
          <p:cNvSpPr txBox="1"/>
          <p:nvPr/>
        </p:nvSpPr>
        <p:spPr>
          <a:xfrm>
            <a:off x="912495" y="2662555"/>
            <a:ext cx="5095875" cy="645160"/>
          </a:xfrm>
          <a:prstGeom prst="rect">
            <a:avLst/>
          </a:prstGeom>
          <a:noFill/>
        </p:spPr>
        <p:txBody>
          <a:bodyPr wrap="square">
            <a:spAutoFit/>
          </a:bodyPr>
          <a:lstStyle/>
          <a:p>
            <a:r>
              <a:rPr lang="en-US" dirty="0"/>
              <a:t>An algal bloom on a pond in Heather Farm Park, </a:t>
            </a:r>
            <a:endParaRPr lang="en-US" dirty="0"/>
          </a:p>
          <a:p>
            <a:r>
              <a:rPr lang="en-US" dirty="0"/>
              <a:t>Walnut Creek, California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74"/>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a:spLocks noGrp="1" noRot="1" noChangeAspect="1" noMove="1" noResize="1" noEditPoints="1" noAdjustHandles="1" noChangeArrowheads="1" noChangeShapeType="1" noTextEdit="1"/>
          </p:cNvSpPr>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Harmful Algal Blooms Are Increasing Across the U.S."/>
          <p:cNvPicPr>
            <a:picLocks noChangeAspect="1" noChangeArrowheads="1"/>
          </p:cNvPicPr>
          <p:nvPr/>
        </p:nvPicPr>
        <p:blipFill rotWithShape="1">
          <a:blip r:embed="rId1">
            <a:alphaModFix amt="60000"/>
            <a:extLst>
              <a:ext uri="{28A0092B-C50C-407E-A947-70E740481C1C}">
                <a14:useLocalDpi xmlns:a14="http://schemas.microsoft.com/office/drawing/2010/main" val="0"/>
              </a:ext>
            </a:extLst>
          </a:blip>
          <a:srcRect t="2271"/>
          <a:stretch>
            <a:fillRect/>
          </a:stretch>
        </p:blipFill>
        <p:spPr bwMode="auto">
          <a:xfrm>
            <a:off x="180975" y="182880"/>
            <a:ext cx="11823637" cy="64997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525195"/>
            <a:ext cx="10165218" cy="2806506"/>
          </a:xfrm>
        </p:spPr>
        <p:txBody>
          <a:bodyPr anchor="b">
            <a:normAutofit/>
          </a:bodyPr>
          <a:lstStyle/>
          <a:p>
            <a:r>
              <a:rPr lang="en-US" sz="4000" dirty="0">
                <a:solidFill>
                  <a:srgbClr val="FFFFFF"/>
                </a:solidFill>
                <a:latin typeface="Calibri" panose="020F0502020204030204" pitchFamily="34" charset="0"/>
                <a:cs typeface="Calibri" panose="020F0502020204030204" pitchFamily="34" charset="0"/>
              </a:rPr>
              <a:t>What's Lurking in </a:t>
            </a:r>
            <a:r>
              <a:rPr lang="en-US" sz="4000" u="sng" dirty="0">
                <a:solidFill>
                  <a:srgbClr val="FFFFFF"/>
                </a:solidFill>
                <a:latin typeface="Calibri" panose="020F0502020204030204" pitchFamily="34" charset="0"/>
                <a:cs typeface="Calibri" panose="020F0502020204030204" pitchFamily="34" charset="0"/>
              </a:rPr>
              <a:t>Your Lake</a:t>
            </a:r>
            <a:r>
              <a:rPr lang="en-US" sz="4000" dirty="0">
                <a:solidFill>
                  <a:srgbClr val="FFFFFF"/>
                </a:solidFill>
                <a:latin typeface="Calibri" panose="020F0502020204030204" pitchFamily="34" charset="0"/>
                <a:cs typeface="Calibri" panose="020F0502020204030204" pitchFamily="34" charset="0"/>
              </a:rPr>
              <a:t>?</a:t>
            </a:r>
            <a:br>
              <a:rPr lang="en-US" sz="4000" dirty="0">
                <a:solidFill>
                  <a:srgbClr val="FFFFFF"/>
                </a:solidFill>
                <a:latin typeface="Calibri" panose="020F0502020204030204" pitchFamily="34" charset="0"/>
                <a:cs typeface="Calibri" panose="020F0502020204030204" pitchFamily="34" charset="0"/>
              </a:rPr>
            </a:br>
            <a:endParaRPr lang="en-US" sz="5400" dirty="0">
              <a:solidFill>
                <a:srgbClr val="FFFFFF"/>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838200" y="3526300"/>
            <a:ext cx="10165218" cy="2588458"/>
          </a:xfrm>
        </p:spPr>
        <p:txBody>
          <a:bodyPr>
            <a:normAutofit/>
          </a:bodyPr>
          <a:lstStyle/>
          <a:p>
            <a:pPr marL="0" indent="0" algn="ctr">
              <a:buNone/>
            </a:pPr>
            <a:r>
              <a:rPr lang="en-US" sz="4000" b="0" i="0" dirty="0">
                <a:solidFill>
                  <a:srgbClr val="FFFFFF"/>
                </a:solidFill>
                <a:effectLst/>
                <a:latin typeface="Calibri" panose="020F0502020204030204" pitchFamily="34" charset="0"/>
                <a:cs typeface="Calibri" panose="020F0502020204030204" pitchFamily="34" charset="0"/>
              </a:rPr>
              <a:t> Assessment's show, governments and  state agencies are already under-resourced to address harmful </a:t>
            </a:r>
            <a:r>
              <a:rPr lang="en-US" sz="4000" b="0" i="0" dirty="0">
                <a:solidFill>
                  <a:srgbClr val="FF0000"/>
                </a:solidFill>
                <a:effectLst/>
                <a:latin typeface="Calibri" panose="020F0502020204030204" pitchFamily="34" charset="0"/>
                <a:cs typeface="Calibri" panose="020F0502020204030204" pitchFamily="34" charset="0"/>
              </a:rPr>
              <a:t>algae blooms</a:t>
            </a:r>
            <a:r>
              <a:rPr lang="en-US" sz="4000" b="0" i="0" dirty="0">
                <a:solidFill>
                  <a:srgbClr val="FFFFFF"/>
                </a:solidFill>
                <a:effectLst/>
                <a:latin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cs typeface="Calibri" panose="020F050202020403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p:cNvSpPr>
            <a:spLocks noGrp="1" noRot="1" noChangeAspect="1" noMove="1" noResize="1" noEditPoints="1" noAdjustHandles="1" noChangeArrowheads="1" noChangeShapeType="1" noTextEdit="1"/>
          </p:cNvSpPr>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366010" y="153035"/>
            <a:ext cx="7701280" cy="6337935"/>
          </a:xfrm>
          <a:prstGeom prst="rect">
            <a:avLst/>
          </a:prstGeom>
        </p:spPr>
        <p:txBody>
          <a:bodyPr vert="horz" lIns="91440" tIns="45720" rIns="91440" bIns="45720" rtlCol="0" anchor="t">
            <a:noAutofit/>
          </a:bodyPr>
          <a:lstStyle/>
          <a:p>
            <a:pPr>
              <a:lnSpc>
                <a:spcPct val="90000"/>
              </a:lnSpc>
              <a:spcAft>
                <a:spcPts val="600"/>
              </a:spcAft>
            </a:pPr>
            <a:endParaRPr lang="en-US" sz="2000" dirty="0"/>
          </a:p>
          <a:p>
            <a:pPr marL="800100" lvl="1" indent="-342900">
              <a:lnSpc>
                <a:spcPct val="90000"/>
              </a:lnSpc>
              <a:spcAft>
                <a:spcPts val="600"/>
              </a:spcAft>
              <a:buFont typeface="Arial" panose="020B0704020202020204" pitchFamily="34" charset="0"/>
              <a:buChar char="•"/>
            </a:pPr>
            <a:r>
              <a:rPr lang="en-US" sz="2400" dirty="0">
                <a:solidFill>
                  <a:schemeClr val="accent6">
                    <a:lumMod val="40000"/>
                    <a:lumOff val="60000"/>
                  </a:schemeClr>
                </a:solidFill>
              </a:rPr>
              <a:t>Oxygen (O2) is the most fundamental parameter of lakes water itself . </a:t>
            </a:r>
            <a:endParaRPr lang="en-US" sz="2400" dirty="0">
              <a:solidFill>
                <a:schemeClr val="accent6">
                  <a:lumMod val="40000"/>
                  <a:lumOff val="60000"/>
                </a:schemeClr>
              </a:solidFill>
            </a:endParaRPr>
          </a:p>
          <a:p>
            <a:pPr marL="800100" lvl="1" indent="-342900">
              <a:lnSpc>
                <a:spcPct val="90000"/>
              </a:lnSpc>
              <a:spcAft>
                <a:spcPts val="600"/>
              </a:spcAft>
              <a:buFont typeface="Arial" panose="020B0704020202020204" pitchFamily="34" charset="0"/>
              <a:buChar char="•"/>
            </a:pPr>
            <a:endParaRPr lang="en-US" sz="2400" dirty="0">
              <a:solidFill>
                <a:schemeClr val="accent6">
                  <a:lumMod val="40000"/>
                  <a:lumOff val="60000"/>
                </a:schemeClr>
              </a:solidFill>
            </a:endParaRPr>
          </a:p>
          <a:p>
            <a:pPr marL="800100" lvl="1" indent="-342900">
              <a:lnSpc>
                <a:spcPct val="90000"/>
              </a:lnSpc>
              <a:spcAft>
                <a:spcPts val="600"/>
              </a:spcAft>
              <a:buFont typeface="Arial" panose="020B0704020202020204" pitchFamily="34" charset="0"/>
              <a:buChar char="•"/>
            </a:pPr>
            <a:r>
              <a:rPr lang="en-US" sz="2400" dirty="0">
                <a:solidFill>
                  <a:schemeClr val="accent6">
                    <a:lumMod val="40000"/>
                    <a:lumOff val="60000"/>
                  </a:schemeClr>
                </a:solidFill>
              </a:rPr>
              <a:t>It regulates biological and chemical processes, and O2 turnover is closely linked to the aquatic carbon cycle. </a:t>
            </a:r>
            <a:endParaRPr lang="en-US" sz="2400" dirty="0">
              <a:solidFill>
                <a:schemeClr val="accent6">
                  <a:lumMod val="40000"/>
                  <a:lumOff val="60000"/>
                </a:schemeClr>
              </a:solidFill>
            </a:endParaRPr>
          </a:p>
          <a:p>
            <a:pPr indent="0">
              <a:lnSpc>
                <a:spcPct val="90000"/>
              </a:lnSpc>
              <a:spcAft>
                <a:spcPts val="600"/>
              </a:spcAft>
              <a:buFont typeface="Arial" panose="020B0704020202020204" pitchFamily="34" charset="0"/>
              <a:buNone/>
            </a:pPr>
            <a:endParaRPr lang="en-US" sz="2400" dirty="0">
              <a:solidFill>
                <a:schemeClr val="accent6">
                  <a:lumMod val="40000"/>
                  <a:lumOff val="60000"/>
                </a:schemeClr>
              </a:solidFill>
            </a:endParaRPr>
          </a:p>
          <a:p>
            <a:pPr marL="800100" lvl="1" indent="-342900">
              <a:lnSpc>
                <a:spcPct val="90000"/>
              </a:lnSpc>
              <a:spcAft>
                <a:spcPts val="600"/>
              </a:spcAft>
              <a:buFont typeface="Arial" panose="020B0704020202020204" pitchFamily="34" charset="0"/>
              <a:buChar char="•"/>
            </a:pPr>
            <a:r>
              <a:rPr lang="en-US" sz="2400" dirty="0">
                <a:solidFill>
                  <a:schemeClr val="accent6">
                    <a:lumMod val="40000"/>
                    <a:lumOff val="60000"/>
                  </a:schemeClr>
                </a:solidFill>
              </a:rPr>
              <a:t>Currents model base lake internal metabolism </a:t>
            </a:r>
            <a:endParaRPr lang="en-US" sz="2400" dirty="0">
              <a:solidFill>
                <a:schemeClr val="accent6">
                  <a:lumMod val="40000"/>
                  <a:lumOff val="60000"/>
                </a:schemeClr>
              </a:solidFill>
            </a:endParaRPr>
          </a:p>
          <a:p>
            <a:pPr indent="0">
              <a:lnSpc>
                <a:spcPct val="90000"/>
              </a:lnSpc>
              <a:spcAft>
                <a:spcPts val="600"/>
              </a:spcAft>
              <a:buFont typeface="Arial" panose="020B0704020202020204" pitchFamily="34" charset="0"/>
              <a:buNone/>
            </a:pPr>
            <a:r>
              <a:rPr lang="en-US" sz="2400" dirty="0">
                <a:solidFill>
                  <a:schemeClr val="accent6">
                    <a:lumMod val="40000"/>
                    <a:lumOff val="60000"/>
                  </a:schemeClr>
                </a:solidFill>
              </a:rPr>
              <a:t>	and carbon balances on lake internal oxygen 	dynamics. </a:t>
            </a:r>
            <a:endParaRPr lang="en-US" sz="2400" dirty="0">
              <a:solidFill>
                <a:schemeClr val="accent6">
                  <a:lumMod val="40000"/>
                  <a:lumOff val="60000"/>
                </a:schemeClr>
              </a:solidFill>
            </a:endParaRPr>
          </a:p>
          <a:p>
            <a:pPr marL="342900" indent="-342900">
              <a:lnSpc>
                <a:spcPct val="90000"/>
              </a:lnSpc>
              <a:spcAft>
                <a:spcPts val="600"/>
              </a:spcAft>
              <a:buFont typeface="Arial" panose="020B0704020202020204" pitchFamily="34" charset="0"/>
              <a:buChar char="•"/>
            </a:pPr>
            <a:endParaRPr lang="en-US" sz="2400" dirty="0">
              <a:solidFill>
                <a:schemeClr val="accent6">
                  <a:lumMod val="40000"/>
                  <a:lumOff val="60000"/>
                </a:schemeClr>
              </a:solidFill>
            </a:endParaRPr>
          </a:p>
          <a:p>
            <a:pPr marL="800100" lvl="1" indent="-342900">
              <a:lnSpc>
                <a:spcPct val="90000"/>
              </a:lnSpc>
              <a:spcAft>
                <a:spcPts val="600"/>
              </a:spcAft>
              <a:buFont typeface="Arial" panose="020B0704020202020204" pitchFamily="34" charset="0"/>
              <a:buChar char="•"/>
            </a:pPr>
            <a:r>
              <a:rPr lang="en-US" sz="2400" dirty="0">
                <a:solidFill>
                  <a:schemeClr val="accent6">
                    <a:lumMod val="40000"/>
                    <a:lumOff val="60000"/>
                  </a:schemeClr>
                </a:solidFill>
              </a:rPr>
              <a:t>Oxygen dynamics in lakes are driven by lake internal processes and gas exchange with the atmosphere;…… </a:t>
            </a:r>
            <a:endParaRPr lang="en-US" sz="2400" dirty="0">
              <a:solidFill>
                <a:schemeClr val="accent6">
                  <a:lumMod val="40000"/>
                  <a:lumOff val="60000"/>
                </a:schemeClr>
              </a:solidFill>
            </a:endParaRPr>
          </a:p>
          <a:p>
            <a:pPr marL="342900" indent="-342900">
              <a:lnSpc>
                <a:spcPct val="90000"/>
              </a:lnSpc>
              <a:spcAft>
                <a:spcPts val="600"/>
              </a:spcAft>
              <a:buFont typeface="Arial" panose="020B0704020202020204" pitchFamily="34" charset="0"/>
              <a:buChar char="•"/>
            </a:pPr>
            <a:endParaRPr lang="en-US" sz="2400" dirty="0">
              <a:solidFill>
                <a:schemeClr val="accent6">
                  <a:lumMod val="40000"/>
                  <a:lumOff val="60000"/>
                </a:schemeClr>
              </a:solidFill>
            </a:endParaRPr>
          </a:p>
          <a:p>
            <a:pPr marL="800100" lvl="1" indent="-342900">
              <a:lnSpc>
                <a:spcPct val="90000"/>
              </a:lnSpc>
              <a:spcAft>
                <a:spcPts val="600"/>
              </a:spcAft>
              <a:buFont typeface="Arial" panose="020B0704020202020204" pitchFamily="34" charset="0"/>
              <a:buChar char="•"/>
            </a:pPr>
            <a:r>
              <a:rPr lang="en-US" sz="2400" dirty="0">
                <a:solidFill>
                  <a:schemeClr val="accent6">
                    <a:lumMod val="40000"/>
                    <a:lumOff val="60000"/>
                  </a:schemeClr>
                </a:solidFill>
              </a:rPr>
              <a:t>until this balance is impeded  by human activity.</a:t>
            </a:r>
            <a:endParaRPr lang="en-US" sz="2400" dirty="0">
              <a:solidFill>
                <a:schemeClr val="accent6">
                  <a:lumMod val="40000"/>
                  <a:lumOff val="60000"/>
                </a:schemeClr>
              </a:solidFill>
            </a:endParaRPr>
          </a:p>
        </p:txBody>
      </p:sp>
    </p:spTree>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p:cNvSpPr>
            <a:spLocks noGrp="1" noRot="1" noChangeAspect="1" noMove="1" noResize="1" noEditPoints="1" noAdjustHandles="1" noChangeArrowheads="1" noChangeShapeType="1" noTextEdit="1"/>
          </p:cNvSpPr>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Grp="1" noRot="1" noChangeAspect="1" noMove="1" noResize="1" noEditPoints="1" noAdjustHandles="1" noChangeArrowheads="1" noChangeShapeType="1" noTextEdit="1"/>
          </p:cNvSpPr>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9278" y="1233241"/>
            <a:ext cx="3240506" cy="4064628"/>
          </a:xfrm>
        </p:spPr>
        <p:txBody>
          <a:bodyPr vert="horz" lIns="91440" tIns="45720" rIns="91440" bIns="45720" rtlCol="0" anchor="ctr">
            <a:normAutofit/>
          </a:bodyPr>
          <a:lstStyle/>
          <a:p>
            <a:pPr algn="ctr"/>
            <a:r>
              <a:rPr lang="en-US" b="1" kern="1200" dirty="0">
                <a:latin typeface="+mj-lt"/>
                <a:ea typeface="+mj-ea"/>
                <a:cs typeface="+mj-cs"/>
              </a:rPr>
              <a:t>The </a:t>
            </a:r>
            <a:r>
              <a:rPr lang="en-US" b="1" kern="1200" dirty="0" err="1">
                <a:latin typeface="+mj-lt"/>
                <a:ea typeface="+mj-ea"/>
                <a:cs typeface="+mj-cs"/>
              </a:rPr>
              <a:t>Aquabot</a:t>
            </a:r>
            <a:r>
              <a:rPr lang="en-US" b="1" kern="1200" dirty="0">
                <a:latin typeface="+mj-lt"/>
                <a:ea typeface="+mj-ea"/>
                <a:cs typeface="+mj-cs"/>
              </a:rPr>
              <a:t> Advantage</a:t>
            </a:r>
            <a:endParaRPr lang="en-US" b="1" kern="1200" dirty="0">
              <a:latin typeface="+mj-lt"/>
              <a:ea typeface="+mj-ea"/>
              <a:cs typeface="+mj-cs"/>
            </a:endParaRPr>
          </a:p>
        </p:txBody>
      </p:sp>
      <p:sp>
        <p:nvSpPr>
          <p:cNvPr id="34" name="Freeform: Shape 33"/>
          <p:cNvSpPr>
            <a:spLocks noGrp="1" noRot="1" noChangeAspect="1" noMove="1" noResize="1" noEditPoints="1" noAdjustHandles="1" noChangeArrowheads="1" noChangeShapeType="1" noTextEdit="1"/>
          </p:cNvSpPr>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p:cNvSpPr>
            <a:spLocks noGrp="1" noRot="1" noChangeAspect="1" noMove="1" noResize="1" noEditPoints="1" noAdjustHandles="1" noChangeArrowheads="1" noChangeShapeType="1" noTextEdit="1"/>
          </p:cNvSpPr>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8" name="Freeform: Shape 37"/>
          <p:cNvSpPr>
            <a:spLocks noGrp="1" noRot="1" noChangeAspect="1" noMove="1" noResize="1" noEditPoints="1" noAdjustHandles="1" noChangeArrowheads="1" noChangeShapeType="1" noTextEdit="1"/>
          </p:cNvSpPr>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3"/>
          <p:cNvSpPr txBox="1"/>
          <p:nvPr/>
        </p:nvSpPr>
        <p:spPr>
          <a:xfrm>
            <a:off x="5326380" y="165100"/>
            <a:ext cx="6760845" cy="6535420"/>
          </a:xfrm>
          <a:prstGeom prst="rect">
            <a:avLst/>
          </a:prstGeom>
        </p:spPr>
        <p:txBody>
          <a:bodyPr vert="horz" lIns="91440" tIns="45720" rIns="91440" bIns="45720" rtlCol="0" anchor="t">
            <a:noAutofit/>
          </a:bodyPr>
          <a:lstStyle/>
          <a:p>
            <a:pPr marL="342900" indent="-342900" algn="l">
              <a:spcAft>
                <a:spcPts val="600"/>
              </a:spcAft>
              <a:buFont typeface="Arial" panose="020B0704020202020204" pitchFamily="34" charset="0"/>
              <a:buChar char="•"/>
            </a:pPr>
            <a:r>
              <a:rPr lang="en-US" sz="2400" dirty="0" err="1">
                <a:solidFill>
                  <a:schemeClr val="accent6">
                    <a:lumMod val="75000"/>
                  </a:schemeClr>
                </a:solidFill>
                <a:effectLst/>
                <a:sym typeface="+mn-ea"/>
              </a:rPr>
              <a:t>Aquabot </a:t>
            </a:r>
            <a:r>
              <a:rPr lang="en-US" sz="2400" dirty="0">
                <a:solidFill>
                  <a:schemeClr val="accent6">
                    <a:lumMod val="75000"/>
                  </a:schemeClr>
                </a:solidFill>
                <a:effectLst/>
                <a:sym typeface="+mn-ea"/>
              </a:rPr>
              <a:t>embodies sustainable green technology that </a:t>
            </a:r>
            <a:r>
              <a:rPr lang="en-US" sz="2400" b="0" i="0" dirty="0">
                <a:solidFill>
                  <a:schemeClr val="accent6">
                    <a:lumMod val="75000"/>
                  </a:schemeClr>
                </a:solidFill>
                <a:effectLst/>
              </a:rPr>
              <a:t>infuses high levels of dissolved oxygen into  stagnant waters of the lakes, ponds, etc., </a:t>
            </a:r>
            <a:r>
              <a:rPr lang="en-US" sz="2400" dirty="0">
                <a:solidFill>
                  <a:schemeClr val="accent6">
                    <a:lumMod val="75000"/>
                  </a:schemeClr>
                </a:solidFill>
                <a:effectLst/>
                <a:sym typeface="+mn-ea"/>
              </a:rPr>
              <a:t>at a molecular level </a:t>
            </a:r>
            <a:r>
              <a:rPr lang="en-US" sz="2400" dirty="0">
                <a:solidFill>
                  <a:schemeClr val="accent6">
                    <a:lumMod val="75000"/>
                  </a:schemeClr>
                </a:solidFill>
                <a:effectLst/>
                <a:sym typeface="+mn-ea"/>
              </a:rPr>
              <a:t>and it is chemical free</a:t>
            </a:r>
            <a:r>
              <a:rPr lang="en-US" sz="2400" dirty="0">
                <a:solidFill>
                  <a:schemeClr val="accent6">
                    <a:lumMod val="75000"/>
                  </a:schemeClr>
                </a:solidFill>
                <a:effectLst/>
                <a:sym typeface="+mn-ea"/>
              </a:rPr>
              <a:t>.</a:t>
            </a:r>
            <a:endParaRPr lang="en-US" sz="2400" dirty="0">
              <a:solidFill>
                <a:schemeClr val="accent6">
                  <a:lumMod val="75000"/>
                </a:schemeClr>
              </a:solidFill>
              <a:effectLst/>
              <a:sym typeface="+mn-ea"/>
            </a:endParaRPr>
          </a:p>
          <a:p>
            <a:pPr marL="342900" indent="-342900" algn="l">
              <a:spcAft>
                <a:spcPts val="600"/>
              </a:spcAft>
              <a:buFont typeface="Arial" panose="020B0704020202020204" pitchFamily="34" charset="0"/>
              <a:buChar char="•"/>
            </a:pPr>
            <a:endParaRPr lang="en-US" sz="2400" b="0" i="0" dirty="0">
              <a:solidFill>
                <a:schemeClr val="accent6">
                  <a:lumMod val="75000"/>
                </a:schemeClr>
              </a:solidFill>
              <a:effectLst/>
            </a:endParaRPr>
          </a:p>
          <a:p>
            <a:pPr marL="342900" indent="-342900" algn="l">
              <a:spcAft>
                <a:spcPts val="600"/>
              </a:spcAft>
              <a:buFont typeface="Arial" panose="020B0704020202020204" pitchFamily="34" charset="0"/>
              <a:buChar char="•"/>
            </a:pPr>
            <a:r>
              <a:rPr lang="en-US" sz="2400" dirty="0" err="1">
                <a:solidFill>
                  <a:schemeClr val="accent6">
                    <a:lumMod val="75000"/>
                  </a:schemeClr>
                </a:solidFill>
                <a:effectLst/>
                <a:sym typeface="+mn-ea"/>
              </a:rPr>
              <a:t>Aquabot, </a:t>
            </a:r>
            <a:r>
              <a:rPr lang="en-US" sz="2400" b="0" i="0" dirty="0">
                <a:solidFill>
                  <a:schemeClr val="accent6">
                    <a:lumMod val="75000"/>
                  </a:schemeClr>
                </a:solidFill>
                <a:effectLst/>
              </a:rPr>
              <a:t>simultaneously removes nitrogen and other dissolved gases into the atmosphere. </a:t>
            </a:r>
            <a:endParaRPr lang="en-US" sz="2400" b="0" i="0" dirty="0">
              <a:solidFill>
                <a:schemeClr val="accent6">
                  <a:lumMod val="75000"/>
                </a:schemeClr>
              </a:solidFill>
              <a:effectLst/>
            </a:endParaRPr>
          </a:p>
          <a:p>
            <a:pPr marL="342900" indent="-342900" algn="l">
              <a:spcAft>
                <a:spcPts val="600"/>
              </a:spcAft>
              <a:buFont typeface="Arial" panose="020B0704020202020204" pitchFamily="34" charset="0"/>
              <a:buChar char="•"/>
            </a:pPr>
            <a:endParaRPr lang="en-US" sz="2400" b="0" i="0" dirty="0">
              <a:solidFill>
                <a:schemeClr val="accent6">
                  <a:lumMod val="75000"/>
                </a:schemeClr>
              </a:solidFill>
              <a:effectLst/>
            </a:endParaRPr>
          </a:p>
          <a:p>
            <a:pPr marL="342900" indent="-342900" algn="l">
              <a:spcAft>
                <a:spcPts val="600"/>
              </a:spcAft>
              <a:buFont typeface="Arial" panose="020B0704020202020204" pitchFamily="34" charset="0"/>
              <a:buChar char="•"/>
            </a:pPr>
            <a:r>
              <a:rPr lang="en-US" sz="2400" dirty="0" err="1">
                <a:solidFill>
                  <a:schemeClr val="accent6">
                    <a:lumMod val="75000"/>
                  </a:schemeClr>
                </a:solidFill>
                <a:effectLst/>
                <a:sym typeface="+mn-ea"/>
              </a:rPr>
              <a:t>R</a:t>
            </a:r>
            <a:r>
              <a:rPr lang="en-US" sz="2400" b="0" i="0" dirty="0">
                <a:solidFill>
                  <a:schemeClr val="accent6">
                    <a:lumMod val="75000"/>
                  </a:schemeClr>
                </a:solidFill>
                <a:effectLst/>
              </a:rPr>
              <a:t>evives the good bacteria, that consume and removes toxins from the aquatic environment.</a:t>
            </a:r>
            <a:endParaRPr lang="en-US" sz="2400" b="0" i="0" dirty="0">
              <a:solidFill>
                <a:schemeClr val="accent6">
                  <a:lumMod val="75000"/>
                </a:schemeClr>
              </a:solidFill>
              <a:effectLst/>
            </a:endParaRPr>
          </a:p>
          <a:p>
            <a:pPr marL="342900" indent="-342900" algn="l">
              <a:spcAft>
                <a:spcPts val="600"/>
              </a:spcAft>
              <a:buFont typeface="Arial" panose="020B0704020202020204" pitchFamily="34" charset="0"/>
              <a:buChar char="•"/>
            </a:pPr>
            <a:endParaRPr lang="en-US" sz="2400" b="0" i="0" dirty="0">
              <a:solidFill>
                <a:schemeClr val="accent6">
                  <a:lumMod val="75000"/>
                </a:schemeClr>
              </a:solidFill>
              <a:effectLst/>
            </a:endParaRPr>
          </a:p>
          <a:p>
            <a:pPr marL="342900" indent="-342900" algn="l">
              <a:spcAft>
                <a:spcPts val="600"/>
              </a:spcAft>
              <a:buFont typeface="Arial" panose="020B0704020202020204" pitchFamily="34" charset="0"/>
              <a:buChar char="•"/>
            </a:pPr>
            <a:r>
              <a:rPr lang="en-US" sz="2400" b="0" i="0" dirty="0">
                <a:solidFill>
                  <a:schemeClr val="accent6">
                    <a:lumMod val="75000"/>
                  </a:schemeClr>
                </a:solidFill>
                <a:effectLst/>
              </a:rPr>
              <a:t> </a:t>
            </a:r>
            <a:r>
              <a:rPr lang="en-US" sz="2400" dirty="0">
                <a:solidFill>
                  <a:schemeClr val="accent6">
                    <a:lumMod val="75000"/>
                  </a:schemeClr>
                </a:solidFill>
                <a:effectLst/>
                <a:sym typeface="+mn-ea"/>
              </a:rPr>
              <a:t>As a result, eliminates the blue green algae blooms, and the anoxic conditions that destruct the marine habitats worldwide.</a:t>
            </a:r>
            <a:endParaRPr lang="en-US" sz="2400" b="0" i="0" dirty="0">
              <a:solidFill>
                <a:schemeClr val="accent6">
                  <a:lumMod val="75000"/>
                </a:schemeClr>
              </a:solidFill>
              <a:effectLst/>
            </a:endParaRPr>
          </a:p>
          <a:p>
            <a:pPr indent="0" algn="l">
              <a:spcAft>
                <a:spcPts val="600"/>
              </a:spcAft>
              <a:buFont typeface="Arial" panose="020B0704020202020204" pitchFamily="34" charset="0"/>
              <a:buNone/>
            </a:pPr>
            <a:endParaRPr lang="en-US" sz="2400" b="0" i="0" dirty="0">
              <a:solidFill>
                <a:schemeClr val="accent6">
                  <a:lumMod val="75000"/>
                </a:schemeClr>
              </a:solidFill>
              <a:effectLst/>
            </a:endParaRPr>
          </a:p>
        </p:txBody>
      </p:sp>
      <p:sp>
        <p:nvSpPr>
          <p:cNvPr id="40" name="Freeform: Shape 39"/>
          <p:cNvSpPr>
            <a:spLocks noGrp="1" noRot="1" noChangeAspect="1" noMove="1" noResize="1" noEditPoints="1" noAdjustHandles="1" noChangeArrowheads="1" noChangeShapeType="1" noTextEdit="1"/>
          </p:cNvSpPr>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42" name="Freeform: Shape 41"/>
          <p:cNvSpPr>
            <a:spLocks noGrp="1" noRot="1" noChangeAspect="1" noMove="1" noResize="1" noEditPoints="1" noAdjustHandles="1" noChangeArrowheads="1" noChangeShapeType="1" noTextEdit="1"/>
          </p:cNvSpPr>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44" name="Freeform: Shape 43"/>
          <p:cNvSpPr>
            <a:spLocks noGrp="1" noRot="1" noChangeAspect="1" noMove="1" noResize="1" noEditPoints="1" noAdjustHandles="1" noChangeArrowheads="1" noChangeShapeType="1" noTextEdit="1"/>
          </p:cNvSpPr>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536" y="742013"/>
            <a:ext cx="3932237" cy="1026826"/>
          </a:xfrm>
        </p:spPr>
        <p:txBody>
          <a:bodyPr>
            <a:normAutofit fontScale="90000"/>
          </a:bodyPr>
          <a:lstStyle/>
          <a:p>
            <a:pPr algn="ctr"/>
            <a:r>
              <a:rPr lang="en-US" sz="3600" b="1" kern="1200" dirty="0">
                <a:latin typeface="+mj-lt"/>
                <a:ea typeface="+mj-ea"/>
                <a:cs typeface="+mj-cs"/>
              </a:rPr>
              <a:t>Proprietary  </a:t>
            </a:r>
            <a:r>
              <a:rPr lang="en-US" sz="3600" b="1" kern="1200" dirty="0" err="1">
                <a:latin typeface="+mj-lt"/>
                <a:ea typeface="+mj-ea"/>
                <a:cs typeface="+mj-cs"/>
              </a:rPr>
              <a:t>Aquabot</a:t>
            </a:r>
            <a:r>
              <a:rPr lang="en-US" sz="3600" b="1" kern="1200" dirty="0">
                <a:latin typeface="+mj-lt"/>
                <a:ea typeface="+mj-ea"/>
                <a:cs typeface="+mj-cs"/>
              </a:rPr>
              <a:t> Technology</a:t>
            </a:r>
            <a:endParaRPr lang="en-US" sz="3600" b="1" dirty="0"/>
          </a:p>
        </p:txBody>
      </p:sp>
      <p:sp>
        <p:nvSpPr>
          <p:cNvPr id="3" name="Content Placeholder 2"/>
          <p:cNvSpPr>
            <a:spLocks noGrp="1"/>
          </p:cNvSpPr>
          <p:nvPr>
            <p:ph idx="1"/>
          </p:nvPr>
        </p:nvSpPr>
        <p:spPr>
          <a:xfrm>
            <a:off x="5183188" y="224853"/>
            <a:ext cx="6172200" cy="6490740"/>
          </a:xfrm>
        </p:spPr>
        <p:txBody>
          <a:bodyPr>
            <a:normAutofit fontScale="90000" lnSpcReduction="10000"/>
          </a:bodyPr>
          <a:lstStyle/>
          <a:p>
            <a:endParaRPr lang="en-US" sz="3200" b="0" i="0" dirty="0">
              <a:solidFill>
                <a:srgbClr val="222222"/>
              </a:solidFill>
              <a:effectLst/>
              <a:latin typeface="Calibri" panose="020F0502020204030204" pitchFamily="34" charset="0"/>
              <a:cs typeface="Calibri" panose="020F0502020204030204" pitchFamily="34" charset="0"/>
            </a:endParaRPr>
          </a:p>
          <a:p>
            <a:pPr algn="l">
              <a:lnSpc>
                <a:spcPct val="120000"/>
              </a:lnSpc>
            </a:pPr>
            <a:r>
              <a:rPr lang="en-US" sz="2000" b="0" i="0" dirty="0">
                <a:solidFill>
                  <a:schemeClr val="accent6">
                    <a:lumMod val="75000"/>
                  </a:schemeClr>
                </a:solidFill>
                <a:effectLst/>
                <a:latin typeface="Calibri" panose="020F0502020204030204" pitchFamily="34" charset="0"/>
                <a:cs typeface="Calibri" panose="020F0502020204030204" pitchFamily="34" charset="0"/>
              </a:rPr>
              <a:t> </a:t>
            </a:r>
            <a:r>
              <a:rPr lang="en-US" sz="2000" b="0" i="0" dirty="0">
                <a:solidFill>
                  <a:schemeClr val="accent6">
                    <a:lumMod val="50000"/>
                  </a:schemeClr>
                </a:solidFill>
                <a:effectLst/>
                <a:latin typeface="Calibri" panose="020F0502020204030204" pitchFamily="34" charset="0"/>
                <a:cs typeface="Calibri" panose="020F0502020204030204" pitchFamily="34" charset="0"/>
              </a:rPr>
              <a:t>Existing or proposed  lake rehabilitation configurations  are designed to generate bubbles of air or oxygen from shore mounted compressors.</a:t>
            </a:r>
            <a:endParaRPr lang="en-US" sz="2000" b="0" i="0" dirty="0">
              <a:solidFill>
                <a:schemeClr val="accent6">
                  <a:lumMod val="50000"/>
                </a:schemeClr>
              </a:solidFill>
              <a:effectLst/>
              <a:latin typeface="Calibri" panose="020F0502020204030204" pitchFamily="34" charset="0"/>
              <a:cs typeface="Calibri" panose="020F0502020204030204" pitchFamily="34" charset="0"/>
            </a:endParaRPr>
          </a:p>
          <a:p>
            <a:pPr marL="0" indent="0" algn="l">
              <a:lnSpc>
                <a:spcPct val="120000"/>
              </a:lnSpc>
              <a:buNone/>
            </a:pPr>
            <a:r>
              <a:rPr lang="en-US" sz="2000" b="0" i="0" dirty="0">
                <a:solidFill>
                  <a:schemeClr val="accent6">
                    <a:lumMod val="50000"/>
                  </a:schemeClr>
                </a:solidFill>
                <a:effectLst/>
                <a:latin typeface="Calibri" panose="020F0502020204030204" pitchFamily="34" charset="0"/>
                <a:cs typeface="Calibri" panose="020F0502020204030204" pitchFamily="34" charset="0"/>
              </a:rPr>
              <a:t> </a:t>
            </a:r>
            <a:endParaRPr lang="en-US" sz="2000" b="0" i="0" dirty="0">
              <a:solidFill>
                <a:schemeClr val="accent6">
                  <a:lumMod val="50000"/>
                </a:schemeClr>
              </a:solidFill>
              <a:effectLst/>
              <a:latin typeface="Calibri" panose="020F0502020204030204" pitchFamily="34" charset="0"/>
              <a:cs typeface="Calibri" panose="020F0502020204030204" pitchFamily="34" charset="0"/>
            </a:endParaRPr>
          </a:p>
          <a:p>
            <a:pPr algn="l">
              <a:lnSpc>
                <a:spcPct val="120000"/>
              </a:lnSpc>
            </a:pPr>
            <a:r>
              <a:rPr lang="en-US" sz="2000" b="0" i="0" dirty="0">
                <a:solidFill>
                  <a:schemeClr val="accent6">
                    <a:lumMod val="50000"/>
                  </a:schemeClr>
                </a:solidFill>
                <a:effectLst/>
                <a:latin typeface="Calibri" panose="020F0502020204030204" pitchFamily="34" charset="0"/>
                <a:cs typeface="Calibri" panose="020F0502020204030204" pitchFamily="34" charset="0"/>
              </a:rPr>
              <a:t>Inevitably the “oxygenated” bubbles will rise to the surface and be lost into the atmosphere. Such systems are less than 15% efficient. </a:t>
            </a:r>
            <a:endParaRPr lang="en-US" sz="2000" b="0" i="0" dirty="0">
              <a:solidFill>
                <a:schemeClr val="accent6">
                  <a:lumMod val="50000"/>
                </a:schemeClr>
              </a:solidFill>
              <a:effectLst/>
              <a:latin typeface="Calibri" panose="020F0502020204030204" pitchFamily="34" charset="0"/>
              <a:cs typeface="Calibri" panose="020F0502020204030204" pitchFamily="34" charset="0"/>
            </a:endParaRPr>
          </a:p>
          <a:p>
            <a:pPr algn="l">
              <a:lnSpc>
                <a:spcPct val="120000"/>
              </a:lnSpc>
            </a:pPr>
            <a:endParaRPr lang="en-US" sz="2000" b="0" i="0" dirty="0">
              <a:solidFill>
                <a:schemeClr val="accent6">
                  <a:lumMod val="50000"/>
                </a:schemeClr>
              </a:solidFill>
              <a:effectLst/>
              <a:latin typeface="Calibri" panose="020F0502020204030204" pitchFamily="34" charset="0"/>
              <a:cs typeface="Calibri" panose="020F0502020204030204" pitchFamily="34" charset="0"/>
            </a:endParaRPr>
          </a:p>
          <a:p>
            <a:pPr algn="l">
              <a:lnSpc>
                <a:spcPct val="120000"/>
              </a:lnSpc>
            </a:pPr>
            <a:r>
              <a:rPr lang="en-US" sz="2000" b="0" i="0" dirty="0">
                <a:solidFill>
                  <a:schemeClr val="accent6">
                    <a:lumMod val="50000"/>
                  </a:schemeClr>
                </a:solidFill>
                <a:effectLst/>
                <a:latin typeface="Calibri" panose="020F0502020204030204" pitchFamily="34" charset="0"/>
                <a:cs typeface="Calibri" panose="020F0502020204030204" pitchFamily="34" charset="0"/>
              </a:rPr>
              <a:t>   The </a:t>
            </a:r>
            <a:r>
              <a:rPr lang="en-US" sz="2000" b="0" i="0" dirty="0" err="1">
                <a:solidFill>
                  <a:schemeClr val="accent6">
                    <a:lumMod val="50000"/>
                  </a:schemeClr>
                </a:solidFill>
                <a:effectLst/>
                <a:latin typeface="Calibri" panose="020F0502020204030204" pitchFamily="34" charset="0"/>
                <a:cs typeface="Calibri" panose="020F0502020204030204" pitchFamily="34" charset="0"/>
              </a:rPr>
              <a:t>Aquabot</a:t>
            </a:r>
            <a:r>
              <a:rPr lang="en-US" sz="2000" b="0" i="0" dirty="0">
                <a:solidFill>
                  <a:schemeClr val="accent6">
                    <a:lumMod val="50000"/>
                  </a:schemeClr>
                </a:solidFill>
                <a:effectLst/>
                <a:latin typeface="Calibri" panose="020F0502020204030204" pitchFamily="34" charset="0"/>
                <a:cs typeface="Calibri" panose="020F0502020204030204" pitchFamily="34" charset="0"/>
              </a:rPr>
              <a:t> infuser method  does not make bubbles; instead, it infuses oxygen into the water via a company proprietary molecular exchange process. </a:t>
            </a:r>
            <a:endParaRPr lang="en-US" sz="2000" b="0" i="0" dirty="0">
              <a:solidFill>
                <a:schemeClr val="accent6">
                  <a:lumMod val="50000"/>
                </a:schemeClr>
              </a:solidFill>
              <a:effectLst/>
              <a:latin typeface="Calibri" panose="020F0502020204030204" pitchFamily="34" charset="0"/>
              <a:cs typeface="Calibri" panose="020F0502020204030204" pitchFamily="34" charset="0"/>
            </a:endParaRPr>
          </a:p>
          <a:p>
            <a:pPr algn="l">
              <a:lnSpc>
                <a:spcPct val="120000"/>
              </a:lnSpc>
            </a:pPr>
            <a:endParaRPr lang="en-US" sz="2000" b="0" i="0" dirty="0">
              <a:solidFill>
                <a:schemeClr val="accent6">
                  <a:lumMod val="50000"/>
                </a:schemeClr>
              </a:solidFill>
              <a:effectLst/>
              <a:latin typeface="Calibri" panose="020F0502020204030204" pitchFamily="34" charset="0"/>
              <a:cs typeface="Calibri" panose="020F0502020204030204" pitchFamily="34" charset="0"/>
            </a:endParaRPr>
          </a:p>
          <a:p>
            <a:pPr algn="l">
              <a:lnSpc>
                <a:spcPct val="120000"/>
              </a:lnSpc>
            </a:pPr>
            <a:r>
              <a:rPr lang="en-US" sz="2000" b="0" i="0" dirty="0">
                <a:solidFill>
                  <a:schemeClr val="accent6">
                    <a:lumMod val="50000"/>
                  </a:schemeClr>
                </a:solidFill>
                <a:effectLst/>
                <a:latin typeface="Calibri" panose="020F0502020204030204" pitchFamily="34" charset="0"/>
                <a:cs typeface="Calibri" panose="020F0502020204030204" pitchFamily="34" charset="0"/>
              </a:rPr>
              <a:t>Typical infusion rates of 90% to 95% dissolved oxygen are generated providing oxygen saturation levels &gt; 100%.</a:t>
            </a:r>
            <a:endParaRPr lang="en-US" sz="2000" b="0" i="0" dirty="0">
              <a:solidFill>
                <a:schemeClr val="accent6">
                  <a:lumMod val="75000"/>
                </a:schemeClr>
              </a:solidFill>
              <a:effectLst/>
              <a:latin typeface="Calibri" panose="020F0502020204030204" pitchFamily="34" charset="0"/>
              <a:cs typeface="Calibri" panose="020F0502020204030204" pitchFamily="34" charset="0"/>
            </a:endParaRPr>
          </a:p>
          <a:p>
            <a:pPr marL="0" indent="0">
              <a:lnSpc>
                <a:spcPct val="120000"/>
              </a:lnSpc>
              <a:buNone/>
            </a:pPr>
            <a:r>
              <a:rPr lang="en-US" sz="2000" b="0" i="0" dirty="0">
                <a:solidFill>
                  <a:schemeClr val="accent6">
                    <a:lumMod val="75000"/>
                  </a:schemeClr>
                </a:solidFill>
                <a:effectLst/>
                <a:latin typeface="Calibri" panose="020F0502020204030204" pitchFamily="34" charset="0"/>
                <a:cs typeface="Calibri" panose="020F0502020204030204" pitchFamily="34" charset="0"/>
              </a:rPr>
              <a:t>  </a:t>
            </a:r>
            <a:endParaRPr lang="en-US" sz="2000" b="0" i="0" dirty="0">
              <a:solidFill>
                <a:schemeClr val="accent6">
                  <a:lumMod val="75000"/>
                </a:schemeClr>
              </a:solidFill>
              <a:effectLst/>
              <a:latin typeface="Calibri" panose="020F0502020204030204" pitchFamily="34" charset="0"/>
              <a:cs typeface="Calibri" panose="020F0502020204030204" pitchFamily="34" charset="0"/>
            </a:endParaRPr>
          </a:p>
        </p:txBody>
      </p:sp>
      <p:pic>
        <p:nvPicPr>
          <p:cNvPr id="5" name="Picture 4"/>
          <p:cNvPicPr/>
          <p:nvPr/>
        </p:nvPicPr>
        <p:blipFill>
          <a:blip r:embed="rId1">
            <a:extLst>
              <a:ext uri="{28A0092B-C50C-407E-A947-70E740481C1C}">
                <a14:useLocalDpi xmlns:a14="http://schemas.microsoft.com/office/drawing/2010/main" val="0"/>
              </a:ext>
            </a:extLst>
          </a:blip>
          <a:stretch>
            <a:fillRect/>
          </a:stretch>
        </p:blipFill>
        <p:spPr>
          <a:xfrm>
            <a:off x="1334125" y="2057400"/>
            <a:ext cx="2953061" cy="38036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081" y="279245"/>
            <a:ext cx="3932237" cy="593932"/>
          </a:xfrm>
        </p:spPr>
        <p:txBody>
          <a:bodyPr>
            <a:normAutofit fontScale="90000"/>
          </a:bodyPr>
          <a:lstStyle/>
          <a:p>
            <a:pPr algn="ctr"/>
            <a:r>
              <a:rPr lang="en-US" sz="4400" b="1" dirty="0"/>
              <a:t>Choices</a:t>
            </a:r>
            <a:endParaRPr lang="en-US" sz="4400" b="1" dirty="0"/>
          </a:p>
        </p:txBody>
      </p:sp>
      <p:sp>
        <p:nvSpPr>
          <p:cNvPr id="4" name="Text Placeholder 3"/>
          <p:cNvSpPr>
            <a:spLocks noGrp="1"/>
          </p:cNvSpPr>
          <p:nvPr>
            <p:ph type="body" sz="half" idx="2"/>
          </p:nvPr>
        </p:nvSpPr>
        <p:spPr>
          <a:xfrm>
            <a:off x="194872" y="989351"/>
            <a:ext cx="5096656" cy="5173427"/>
          </a:xfrm>
        </p:spPr>
        <p:txBody>
          <a:bodyPr>
            <a:normAutofit/>
          </a:bodyPr>
          <a:lstStyle/>
          <a:p>
            <a:pPr marL="285750" indent="-285750" algn="ctr">
              <a:buFont typeface="Arial" panose="020B0704020202020204" pitchFamily="34" charset="0"/>
              <a:buChar char="•"/>
            </a:pPr>
            <a:r>
              <a:rPr lang="en-US" sz="2000" dirty="0"/>
              <a:t>Attempts to re vitalize lakes are initiated by finger pointing. </a:t>
            </a:r>
            <a:endParaRPr lang="en-US" sz="2000" dirty="0"/>
          </a:p>
          <a:p>
            <a:pPr marL="285750" indent="-285750" algn="ctr">
              <a:buFont typeface="Arial" panose="020B0704020202020204" pitchFamily="34" charset="0"/>
              <a:buChar char="•"/>
            </a:pPr>
            <a:r>
              <a:rPr lang="en-US" sz="2000" dirty="0"/>
              <a:t>Who is responsible for this Eutrophication?</a:t>
            </a:r>
            <a:endParaRPr lang="en-US" sz="2000" dirty="0"/>
          </a:p>
          <a:p>
            <a:pPr marL="285750" indent="-285750" algn="ctr">
              <a:buFont typeface="Arial" panose="020B0704020202020204" pitchFamily="34" charset="0"/>
              <a:buChar char="•"/>
            </a:pPr>
            <a:r>
              <a:rPr lang="en-US" sz="2000" dirty="0"/>
              <a:t>Inevitably governments shrug off the issue to consultants to study the problem.  </a:t>
            </a:r>
            <a:endParaRPr lang="en-US" sz="2000" dirty="0"/>
          </a:p>
          <a:p>
            <a:pPr marL="285750" indent="-285750" algn="ctr">
              <a:buFont typeface="Arial" panose="020B0704020202020204" pitchFamily="34" charset="0"/>
              <a:buChar char="•"/>
            </a:pPr>
            <a:r>
              <a:rPr lang="en-US" sz="2000" dirty="0"/>
              <a:t>The missing  link in the process is procuring and mobilizing the equipment or technology to remediate the problem. </a:t>
            </a:r>
            <a:endParaRPr lang="en-US" sz="2000" dirty="0"/>
          </a:p>
          <a:p>
            <a:pPr marL="285750" indent="-285750" algn="ctr">
              <a:buFont typeface="Arial" panose="020B0704020202020204" pitchFamily="34" charset="0"/>
              <a:buChar char="•"/>
            </a:pPr>
            <a:r>
              <a:rPr lang="en-US" sz="2000" dirty="0"/>
              <a:t>An internet search will reveal a dismal array of proposed solutions proffered; most, a result of funded  “scientific” studies.     </a:t>
            </a:r>
            <a:endParaRPr lang="en-US" sz="2000" dirty="0"/>
          </a:p>
          <a:p>
            <a:pPr marL="285750" indent="-285750" algn="ctr">
              <a:buFont typeface="Arial" panose="020B0704020202020204" pitchFamily="34" charset="0"/>
              <a:buChar char="•"/>
            </a:pPr>
            <a:r>
              <a:rPr lang="en-US" sz="2000" dirty="0"/>
              <a:t>Your choices are pass the buck…or be proactive and  deploy an </a:t>
            </a:r>
            <a:r>
              <a:rPr lang="en-US" sz="2000" b="1" dirty="0" err="1"/>
              <a:t>Aquabot</a:t>
            </a:r>
            <a:r>
              <a:rPr lang="en-US" sz="2000" dirty="0"/>
              <a:t> and begin recovering your lakes health and avoid property de- valuation.</a:t>
            </a:r>
            <a:endParaRPr lang="en-US" sz="2000" dirty="0"/>
          </a:p>
        </p:txBody>
      </p:sp>
      <p:pic>
        <p:nvPicPr>
          <p:cNvPr id="6146" name="Picture 2" descr="TRIAXYS wave buoy now available with AIS Aid to Navigation"/>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430498" y="873177"/>
            <a:ext cx="5677579" cy="4873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580681" y="4557010"/>
            <a:ext cx="3057993" cy="523220"/>
          </a:xfrm>
          <a:prstGeom prst="rect">
            <a:avLst/>
          </a:prstGeom>
          <a:noFill/>
        </p:spPr>
        <p:txBody>
          <a:bodyPr wrap="square" rtlCol="0">
            <a:spAutoFit/>
          </a:bodyPr>
          <a:lstStyle/>
          <a:p>
            <a:r>
              <a:rPr lang="en-US" sz="2800" b="1" dirty="0"/>
              <a:t>AQUABOT at Work</a:t>
            </a:r>
            <a:endParaRPr lang="en-US" sz="28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5175</Words>
  <Application>WPS Presentation</Application>
  <PresentationFormat>Widescreen</PresentationFormat>
  <Paragraphs>116</Paragraphs>
  <Slides>12</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12</vt:i4>
      </vt:variant>
    </vt:vector>
  </HeadingPairs>
  <TitlesOfParts>
    <vt:vector size="29" baseType="lpstr">
      <vt:lpstr>Arial</vt:lpstr>
      <vt:lpstr>SimSun</vt:lpstr>
      <vt:lpstr>Wingdings</vt:lpstr>
      <vt:lpstr>Calibri</vt:lpstr>
      <vt:lpstr>Helvetica Neue</vt:lpstr>
      <vt:lpstr>Helvetica</vt:lpstr>
      <vt:lpstr>inherit</vt:lpstr>
      <vt:lpstr>Open Sans</vt:lpstr>
      <vt:lpstr>Calibri Light</vt:lpstr>
      <vt:lpstr>微软雅黑</vt:lpstr>
      <vt:lpstr>汉仪旗黑</vt:lpstr>
      <vt:lpstr>Arial Unicode MS</vt:lpstr>
      <vt:lpstr>Thonburi</vt:lpstr>
      <vt:lpstr>苹方-简</vt:lpstr>
      <vt:lpstr>宋体-简</vt:lpstr>
      <vt:lpstr>Bodoni 72 Oldstyle Book</vt:lpstr>
      <vt:lpstr>Office Theme</vt:lpstr>
      <vt:lpstr>  AQUABOT</vt:lpstr>
      <vt:lpstr>What is Eutrophication?</vt:lpstr>
      <vt:lpstr> Lakes Are Losing Oxygen  </vt:lpstr>
      <vt:lpstr>  Algae Blooms Could Spew Lethal Toxins Into the   Air </vt:lpstr>
      <vt:lpstr>What's Lurking in Your Lake? </vt:lpstr>
      <vt:lpstr>PowerPoint 演示文稿</vt:lpstr>
      <vt:lpstr>The Aquabot Advantage</vt:lpstr>
      <vt:lpstr>Proprietary  Aquabot Technology</vt:lpstr>
      <vt:lpstr>Choices</vt:lpstr>
      <vt:lpstr>Still Not Convinced?</vt:lpstr>
      <vt:lpstr>RESOLVING EUTROPHICATION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AQUABOT</dc:title>
  <dc:creator>Lawrence Lambert</dc:creator>
  <cp:lastModifiedBy>newuser</cp:lastModifiedBy>
  <cp:revision>40</cp:revision>
  <cp:lastPrinted>2021-12-17T12:31:47Z</cp:lastPrinted>
  <dcterms:created xsi:type="dcterms:W3CDTF">2021-12-17T12:31:47Z</dcterms:created>
  <dcterms:modified xsi:type="dcterms:W3CDTF">2021-12-17T12:31:47Z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1033-3.1.4.5932</vt:lpwstr>
  </property>
</Properties>
</file>